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6" r:id="rId5"/>
    <p:sldId id="279" r:id="rId6"/>
    <p:sldId id="263" r:id="rId7"/>
    <p:sldId id="280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81" r:id="rId22"/>
    <p:sldId id="282" r:id="rId23"/>
    <p:sldId id="278" r:id="rId24"/>
    <p:sldId id="283" r:id="rId25"/>
    <p:sldId id="285" r:id="rId26"/>
    <p:sldId id="284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217FA-7F48-4372-8C29-A9CCAE94D42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17AB9C-9491-475E-A8B5-7DF5674AB851}">
      <dgm:prSet/>
      <dgm:spPr/>
      <dgm:t>
        <a:bodyPr/>
        <a:lstStyle/>
        <a:p>
          <a:r>
            <a:rPr lang="pt-BR" i="1"/>
            <a:t>A esperança nasce do amor </a:t>
          </a:r>
          <a:endParaRPr lang="en-US"/>
        </a:p>
      </dgm:t>
    </dgm:pt>
    <dgm:pt modelId="{C068BEAD-8814-4904-9BC9-4781602D7D43}" type="parTrans" cxnId="{3509E97E-E286-4BA3-80BD-AFFFBD6DE846}">
      <dgm:prSet/>
      <dgm:spPr/>
      <dgm:t>
        <a:bodyPr/>
        <a:lstStyle/>
        <a:p>
          <a:endParaRPr lang="en-US"/>
        </a:p>
      </dgm:t>
    </dgm:pt>
    <dgm:pt modelId="{3ADD3C07-FBC4-4421-BF0F-9B123443A7A9}" type="sibTrans" cxnId="{3509E97E-E286-4BA3-80BD-AFFFBD6DE846}">
      <dgm:prSet/>
      <dgm:spPr/>
      <dgm:t>
        <a:bodyPr/>
        <a:lstStyle/>
        <a:p>
          <a:endParaRPr lang="en-US"/>
        </a:p>
      </dgm:t>
    </dgm:pt>
    <dgm:pt modelId="{9F2DD97B-8831-4B2E-9555-FF73035B4105}">
      <dgm:prSet/>
      <dgm:spPr/>
      <dgm:t>
        <a:bodyPr/>
        <a:lstStyle/>
        <a:p>
          <a:r>
            <a:rPr lang="pt-BR" i="1"/>
            <a:t>e funda-se no amor </a:t>
          </a:r>
          <a:endParaRPr lang="en-US"/>
        </a:p>
      </dgm:t>
    </dgm:pt>
    <dgm:pt modelId="{7E7F2D51-E073-4569-8D54-051B13B03312}" type="parTrans" cxnId="{4F396A21-2AA9-4299-A53C-84048AB45AE7}">
      <dgm:prSet/>
      <dgm:spPr/>
      <dgm:t>
        <a:bodyPr/>
        <a:lstStyle/>
        <a:p>
          <a:endParaRPr lang="en-US"/>
        </a:p>
      </dgm:t>
    </dgm:pt>
    <dgm:pt modelId="{369092B8-442B-457D-A40F-A3D5AE602AF7}" type="sibTrans" cxnId="{4F396A21-2AA9-4299-A53C-84048AB45AE7}">
      <dgm:prSet/>
      <dgm:spPr/>
      <dgm:t>
        <a:bodyPr/>
        <a:lstStyle/>
        <a:p>
          <a:endParaRPr lang="en-US"/>
        </a:p>
      </dgm:t>
    </dgm:pt>
    <dgm:pt modelId="{7DE63DBF-5B9B-4B1A-A649-B26E3C41D36C}">
      <dgm:prSet/>
      <dgm:spPr/>
      <dgm:t>
        <a:bodyPr/>
        <a:lstStyle/>
        <a:p>
          <a:r>
            <a:rPr lang="pt-BR" i="1"/>
            <a:t>que brota do Coração de Jesus </a:t>
          </a:r>
          <a:endParaRPr lang="en-US"/>
        </a:p>
      </dgm:t>
    </dgm:pt>
    <dgm:pt modelId="{ADFC2E2C-6443-48BE-A8E7-6E1048DA2EBF}" type="parTrans" cxnId="{65C961F3-BBFA-46A8-B790-7CDEFB43007A}">
      <dgm:prSet/>
      <dgm:spPr/>
      <dgm:t>
        <a:bodyPr/>
        <a:lstStyle/>
        <a:p>
          <a:endParaRPr lang="en-US"/>
        </a:p>
      </dgm:t>
    </dgm:pt>
    <dgm:pt modelId="{962F80B2-692E-4517-860A-32A1905592EF}" type="sibTrans" cxnId="{65C961F3-BBFA-46A8-B790-7CDEFB43007A}">
      <dgm:prSet/>
      <dgm:spPr/>
      <dgm:t>
        <a:bodyPr/>
        <a:lstStyle/>
        <a:p>
          <a:endParaRPr lang="en-US"/>
        </a:p>
      </dgm:t>
    </dgm:pt>
    <dgm:pt modelId="{A4185B12-8CBC-4AEF-AFCD-DD88B98A7B4D}">
      <dgm:prSet/>
      <dgm:spPr/>
      <dgm:t>
        <a:bodyPr/>
        <a:lstStyle/>
        <a:p>
          <a:r>
            <a:rPr lang="pt-BR" i="1"/>
            <a:t>trespassado na cruz (n.3)</a:t>
          </a:r>
          <a:endParaRPr lang="en-US"/>
        </a:p>
      </dgm:t>
    </dgm:pt>
    <dgm:pt modelId="{58B355E0-B21E-4403-8C98-28FDEF77FD1A}" type="parTrans" cxnId="{4988A791-8D53-461F-9190-58E2BF673F93}">
      <dgm:prSet/>
      <dgm:spPr/>
      <dgm:t>
        <a:bodyPr/>
        <a:lstStyle/>
        <a:p>
          <a:endParaRPr lang="en-US"/>
        </a:p>
      </dgm:t>
    </dgm:pt>
    <dgm:pt modelId="{060A5B55-7AAE-4716-844B-B4ACA81895FD}" type="sibTrans" cxnId="{4988A791-8D53-461F-9190-58E2BF673F93}">
      <dgm:prSet/>
      <dgm:spPr/>
      <dgm:t>
        <a:bodyPr/>
        <a:lstStyle/>
        <a:p>
          <a:endParaRPr lang="en-US"/>
        </a:p>
      </dgm:t>
    </dgm:pt>
    <dgm:pt modelId="{EB74F0CB-A0A2-40BF-B5EA-6FDB1CEB0CD1}" type="pres">
      <dgm:prSet presAssocID="{1B4217FA-7F48-4372-8C29-A9CCAE94D42F}" presName="linear" presStyleCnt="0">
        <dgm:presLayoutVars>
          <dgm:animLvl val="lvl"/>
          <dgm:resizeHandles val="exact"/>
        </dgm:presLayoutVars>
      </dgm:prSet>
      <dgm:spPr/>
    </dgm:pt>
    <dgm:pt modelId="{E44C401E-6447-49B1-B755-359F83E2C85C}" type="pres">
      <dgm:prSet presAssocID="{8617AB9C-9491-475E-A8B5-7DF5674AB8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B92A67-610C-4A10-A5FE-5DD06ECD4405}" type="pres">
      <dgm:prSet presAssocID="{3ADD3C07-FBC4-4421-BF0F-9B123443A7A9}" presName="spacer" presStyleCnt="0"/>
      <dgm:spPr/>
    </dgm:pt>
    <dgm:pt modelId="{9D7A1373-76CC-42CD-BCAC-CF845951DD18}" type="pres">
      <dgm:prSet presAssocID="{9F2DD97B-8831-4B2E-9555-FF73035B41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F64E5D-4A90-4270-97C8-337C5F843C19}" type="pres">
      <dgm:prSet presAssocID="{369092B8-442B-457D-A40F-A3D5AE602AF7}" presName="spacer" presStyleCnt="0"/>
      <dgm:spPr/>
    </dgm:pt>
    <dgm:pt modelId="{02663D46-51EE-4D17-B75D-FE375E1E61CC}" type="pres">
      <dgm:prSet presAssocID="{7DE63DBF-5B9B-4B1A-A649-B26E3C41D3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FF3BB7-E3E3-4779-8C99-72B25E5524D6}" type="pres">
      <dgm:prSet presAssocID="{962F80B2-692E-4517-860A-32A1905592EF}" presName="spacer" presStyleCnt="0"/>
      <dgm:spPr/>
    </dgm:pt>
    <dgm:pt modelId="{0D52C486-86FE-4000-9800-BF4E92BB7914}" type="pres">
      <dgm:prSet presAssocID="{A4185B12-8CBC-4AEF-AFCD-DD88B98A7B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123BC0D-469C-4653-93F9-65EF066F1663}" type="presOf" srcId="{A4185B12-8CBC-4AEF-AFCD-DD88B98A7B4D}" destId="{0D52C486-86FE-4000-9800-BF4E92BB7914}" srcOrd="0" destOrd="0" presId="urn:microsoft.com/office/officeart/2005/8/layout/vList2"/>
    <dgm:cxn modelId="{4F396A21-2AA9-4299-A53C-84048AB45AE7}" srcId="{1B4217FA-7F48-4372-8C29-A9CCAE94D42F}" destId="{9F2DD97B-8831-4B2E-9555-FF73035B4105}" srcOrd="1" destOrd="0" parTransId="{7E7F2D51-E073-4569-8D54-051B13B03312}" sibTransId="{369092B8-442B-457D-A40F-A3D5AE602AF7}"/>
    <dgm:cxn modelId="{6A83174A-70CB-4AB7-A5CC-3EA2BA1F53C7}" type="presOf" srcId="{1B4217FA-7F48-4372-8C29-A9CCAE94D42F}" destId="{EB74F0CB-A0A2-40BF-B5EA-6FDB1CEB0CD1}" srcOrd="0" destOrd="0" presId="urn:microsoft.com/office/officeart/2005/8/layout/vList2"/>
    <dgm:cxn modelId="{EFC0B06B-9C1C-4724-A895-4FB6A0C835DA}" type="presOf" srcId="{7DE63DBF-5B9B-4B1A-A649-B26E3C41D36C}" destId="{02663D46-51EE-4D17-B75D-FE375E1E61CC}" srcOrd="0" destOrd="0" presId="urn:microsoft.com/office/officeart/2005/8/layout/vList2"/>
    <dgm:cxn modelId="{3509E97E-E286-4BA3-80BD-AFFFBD6DE846}" srcId="{1B4217FA-7F48-4372-8C29-A9CCAE94D42F}" destId="{8617AB9C-9491-475E-A8B5-7DF5674AB851}" srcOrd="0" destOrd="0" parTransId="{C068BEAD-8814-4904-9BC9-4781602D7D43}" sibTransId="{3ADD3C07-FBC4-4421-BF0F-9B123443A7A9}"/>
    <dgm:cxn modelId="{4988A791-8D53-461F-9190-58E2BF673F93}" srcId="{1B4217FA-7F48-4372-8C29-A9CCAE94D42F}" destId="{A4185B12-8CBC-4AEF-AFCD-DD88B98A7B4D}" srcOrd="3" destOrd="0" parTransId="{58B355E0-B21E-4403-8C98-28FDEF77FD1A}" sibTransId="{060A5B55-7AAE-4716-844B-B4ACA81895FD}"/>
    <dgm:cxn modelId="{25701EBA-BF3B-4494-8EB8-C23FC670307C}" type="presOf" srcId="{9F2DD97B-8831-4B2E-9555-FF73035B4105}" destId="{9D7A1373-76CC-42CD-BCAC-CF845951DD18}" srcOrd="0" destOrd="0" presId="urn:microsoft.com/office/officeart/2005/8/layout/vList2"/>
    <dgm:cxn modelId="{C4BF40C9-6C10-460C-AFCD-D2028B9045EF}" type="presOf" srcId="{8617AB9C-9491-475E-A8B5-7DF5674AB851}" destId="{E44C401E-6447-49B1-B755-359F83E2C85C}" srcOrd="0" destOrd="0" presId="urn:microsoft.com/office/officeart/2005/8/layout/vList2"/>
    <dgm:cxn modelId="{65C961F3-BBFA-46A8-B790-7CDEFB43007A}" srcId="{1B4217FA-7F48-4372-8C29-A9CCAE94D42F}" destId="{7DE63DBF-5B9B-4B1A-A649-B26E3C41D36C}" srcOrd="2" destOrd="0" parTransId="{ADFC2E2C-6443-48BE-A8E7-6E1048DA2EBF}" sibTransId="{962F80B2-692E-4517-860A-32A1905592EF}"/>
    <dgm:cxn modelId="{FA4A3AC5-5F80-492D-8F51-E043F9A44291}" type="presParOf" srcId="{EB74F0CB-A0A2-40BF-B5EA-6FDB1CEB0CD1}" destId="{E44C401E-6447-49B1-B755-359F83E2C85C}" srcOrd="0" destOrd="0" presId="urn:microsoft.com/office/officeart/2005/8/layout/vList2"/>
    <dgm:cxn modelId="{B95C01F1-8718-4A20-AEEF-508424260B83}" type="presParOf" srcId="{EB74F0CB-A0A2-40BF-B5EA-6FDB1CEB0CD1}" destId="{44B92A67-610C-4A10-A5FE-5DD06ECD4405}" srcOrd="1" destOrd="0" presId="urn:microsoft.com/office/officeart/2005/8/layout/vList2"/>
    <dgm:cxn modelId="{8C93D1B6-1D17-4878-A1AB-828F7E70C6C0}" type="presParOf" srcId="{EB74F0CB-A0A2-40BF-B5EA-6FDB1CEB0CD1}" destId="{9D7A1373-76CC-42CD-BCAC-CF845951DD18}" srcOrd="2" destOrd="0" presId="urn:microsoft.com/office/officeart/2005/8/layout/vList2"/>
    <dgm:cxn modelId="{92D1832A-0936-4372-AC15-F1E4724454CA}" type="presParOf" srcId="{EB74F0CB-A0A2-40BF-B5EA-6FDB1CEB0CD1}" destId="{A4F64E5D-4A90-4270-97C8-337C5F843C19}" srcOrd="3" destOrd="0" presId="urn:microsoft.com/office/officeart/2005/8/layout/vList2"/>
    <dgm:cxn modelId="{18898FD6-0185-4683-80D0-10BE5BD96F3E}" type="presParOf" srcId="{EB74F0CB-A0A2-40BF-B5EA-6FDB1CEB0CD1}" destId="{02663D46-51EE-4D17-B75D-FE375E1E61CC}" srcOrd="4" destOrd="0" presId="urn:microsoft.com/office/officeart/2005/8/layout/vList2"/>
    <dgm:cxn modelId="{0823AFC8-3383-4757-8882-41634BBC66EF}" type="presParOf" srcId="{EB74F0CB-A0A2-40BF-B5EA-6FDB1CEB0CD1}" destId="{98FF3BB7-E3E3-4779-8C99-72B25E5524D6}" srcOrd="5" destOrd="0" presId="urn:microsoft.com/office/officeart/2005/8/layout/vList2"/>
    <dgm:cxn modelId="{612468E1-EBDF-4A50-9BF7-52E513E011CA}" type="presParOf" srcId="{EB74F0CB-A0A2-40BF-B5EA-6FDB1CEB0CD1}" destId="{0D52C486-86FE-4000-9800-BF4E92BB79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401E-6447-49B1-B755-359F83E2C85C}">
      <dsp:nvSpPr>
        <dsp:cNvPr id="0" name=""/>
        <dsp:cNvSpPr/>
      </dsp:nvSpPr>
      <dsp:spPr>
        <a:xfrm>
          <a:off x="0" y="624180"/>
          <a:ext cx="6900512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i="1" kern="1200"/>
            <a:t>A esperança nasce do amor </a:t>
          </a:r>
          <a:endParaRPr lang="en-US" sz="4100" kern="1200"/>
        </a:p>
      </dsp:txBody>
      <dsp:txXfrm>
        <a:off x="48005" y="672185"/>
        <a:ext cx="6804502" cy="887374"/>
      </dsp:txXfrm>
    </dsp:sp>
    <dsp:sp modelId="{9D7A1373-76CC-42CD-BCAC-CF845951DD18}">
      <dsp:nvSpPr>
        <dsp:cNvPr id="0" name=""/>
        <dsp:cNvSpPr/>
      </dsp:nvSpPr>
      <dsp:spPr>
        <a:xfrm>
          <a:off x="0" y="1725645"/>
          <a:ext cx="6900512" cy="98338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i="1" kern="1200"/>
            <a:t>e funda-se no amor </a:t>
          </a:r>
          <a:endParaRPr lang="en-US" sz="4100" kern="1200"/>
        </a:p>
      </dsp:txBody>
      <dsp:txXfrm>
        <a:off x="48005" y="1773650"/>
        <a:ext cx="6804502" cy="887374"/>
      </dsp:txXfrm>
    </dsp:sp>
    <dsp:sp modelId="{02663D46-51EE-4D17-B75D-FE375E1E61CC}">
      <dsp:nvSpPr>
        <dsp:cNvPr id="0" name=""/>
        <dsp:cNvSpPr/>
      </dsp:nvSpPr>
      <dsp:spPr>
        <a:xfrm>
          <a:off x="0" y="2827110"/>
          <a:ext cx="6900512" cy="98338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i="1" kern="1200"/>
            <a:t>que brota do Coração de Jesus </a:t>
          </a:r>
          <a:endParaRPr lang="en-US" sz="4100" kern="1200"/>
        </a:p>
      </dsp:txBody>
      <dsp:txXfrm>
        <a:off x="48005" y="2875115"/>
        <a:ext cx="6804502" cy="887374"/>
      </dsp:txXfrm>
    </dsp:sp>
    <dsp:sp modelId="{0D52C486-86FE-4000-9800-BF4E92BB7914}">
      <dsp:nvSpPr>
        <dsp:cNvPr id="0" name=""/>
        <dsp:cNvSpPr/>
      </dsp:nvSpPr>
      <dsp:spPr>
        <a:xfrm>
          <a:off x="0" y="3928575"/>
          <a:ext cx="6900512" cy="98338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i="1" kern="1200"/>
            <a:t>trespassado na cruz (n.3)</a:t>
          </a:r>
          <a:endParaRPr lang="en-US" sz="4100" kern="1200"/>
        </a:p>
      </dsp:txBody>
      <dsp:txXfrm>
        <a:off x="48005" y="3976580"/>
        <a:ext cx="6804502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72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44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2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4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0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75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70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9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A1EC-994D-4C61-BBB7-A2AC548C876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7F5-1B91-46A6-BE53-A0B8729A4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79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A46A1EC-994D-4C61-BBB7-A2AC548C876B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04F017F5-1B91-46A6-BE53-A0B8729A4D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3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bilaeum2025.v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0270" y="748145"/>
            <a:ext cx="7687674" cy="11809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6600" dirty="0"/>
              <a:t>Ano Jubilar 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31520" y="6259148"/>
            <a:ext cx="4286424" cy="750652"/>
          </a:xfrm>
        </p:spPr>
        <p:txBody>
          <a:bodyPr>
            <a:normAutofit/>
          </a:bodyPr>
          <a:lstStyle/>
          <a:p>
            <a:r>
              <a:rPr lang="pt-BR" sz="3200" dirty="0"/>
              <a:t>@afonsomurad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633BBF-C769-E20D-B1A2-01F40712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9" y="160832"/>
            <a:ext cx="2982517" cy="14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5C0FBC-E595-7499-DB4C-DC7E595C6201}"/>
              </a:ext>
            </a:extLst>
          </p:cNvPr>
          <p:cNvSpPr txBox="1"/>
          <p:nvPr/>
        </p:nvSpPr>
        <p:spPr>
          <a:xfrm>
            <a:off x="585144" y="1366549"/>
            <a:ext cx="277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Assembleia de Pastoral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3C5ED9-2230-9948-F1B0-1A5AF022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524"/>
            <a:ext cx="12192000" cy="41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1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3498A-271E-56F9-DE66-CE993192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B04C36F-2E1A-DFC9-3F5C-C705C1D45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73462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88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566CC-043A-FE43-488A-579F18A7B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F79E5-393C-8E66-DF90-82B6851B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479685"/>
            <a:ext cx="11179872" cy="61590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i="1" dirty="0"/>
              <a:t>Gloriamo-nos também das tribulações, sabendo que a tribulação produz a paciência, a paciência a firmeza, e a firmeza a esperança (</a:t>
            </a:r>
            <a:r>
              <a:rPr lang="pt-BR" sz="4000" i="1" dirty="0" err="1"/>
              <a:t>Rm</a:t>
            </a:r>
            <a:r>
              <a:rPr lang="pt-BR" sz="4000" i="1" dirty="0"/>
              <a:t> 5, 3-4)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dirty="0"/>
              <a:t>A paciência – fruto do Espírito Santo – mantém viva a esperança e consolida-a como virtude e estilo de vida.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dirty="0"/>
              <a:t>Por isso, aprendamos a pedir muitas vezes a graça da paciência (n.5).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160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0A78D-34A0-426D-7E5A-E8DC3982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9CDF47-FC6D-B7C4-837F-3E8327B6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423851"/>
            <a:ext cx="11179872" cy="52149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dirty="0"/>
              <a:t>A vida cristã é um caminho, que precisa também de momentos fortes para nutrir e robustecer a esperança, companheira para vislumbrar a meta: o encontro com o Senhor Jesus (n.5).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dirty="0"/>
              <a:t>A peregrinação representa um elemento fundamental de todo o evento jubilar (n.5)</a:t>
            </a:r>
          </a:p>
        </p:txBody>
      </p:sp>
    </p:spTree>
    <p:extLst>
      <p:ext uri="{BB962C8B-B14F-4D97-AF65-F5344CB8AC3E}">
        <p14:creationId xmlns:p14="http://schemas.microsoft.com/office/powerpoint/2010/main" val="98206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8B8A-8D75-F183-3B35-2AFCCFF1C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4AD19-C93B-1BEC-A2B8-1FBC0977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45" y="2452255"/>
            <a:ext cx="1092356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O apelo: descobrir nos “Sinais dos Tempos” as sementes de esperança</a:t>
            </a:r>
          </a:p>
        </p:txBody>
      </p:sp>
    </p:spTree>
    <p:extLst>
      <p:ext uri="{BB962C8B-B14F-4D97-AF65-F5344CB8AC3E}">
        <p14:creationId xmlns:p14="http://schemas.microsoft.com/office/powerpoint/2010/main" val="1966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69725-DE75-C3D7-51C1-69E08EED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F5F95-7A02-0B52-3A95-B4EF3686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1" y="0"/>
            <a:ext cx="109235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Ser sinal de esperança para: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7F17C1-CCBC-939A-17D2-1C8D5A4A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423851"/>
            <a:ext cx="11179872" cy="5214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Presidiários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Doentes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Jovens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Migrantes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Idosos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Pobres (empobrecidos)</a:t>
            </a:r>
          </a:p>
        </p:txBody>
      </p:sp>
    </p:spTree>
    <p:extLst>
      <p:ext uri="{BB962C8B-B14F-4D97-AF65-F5344CB8AC3E}">
        <p14:creationId xmlns:p14="http://schemas.microsoft.com/office/powerpoint/2010/main" val="104929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0A4A1-A3F8-3BBB-21FF-525FCDF2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2D153-F34F-5255-08F4-8EC2ADA0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26" y="401782"/>
            <a:ext cx="1092356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Uma recordação: </a:t>
            </a:r>
            <a:br>
              <a:rPr lang="pt-BR" sz="5400" dirty="0"/>
            </a:br>
            <a:r>
              <a:rPr lang="pt-BR" sz="5400" dirty="0"/>
              <a:t>1700 anos do Concílio de Nicéia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780A4D-399C-A026-0245-EB9DE12B8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28" y="2338251"/>
            <a:ext cx="11179872" cy="5214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4400" dirty="0"/>
              <a:t>Professar nossa fé em Jesus, verdadeiro Deus e verdadeiro homem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4400" dirty="0"/>
              <a:t>Cultivar um espírito de unidade entre todos os cristãos do ocidente e do oriente (protestantes e ortodoxos) </a:t>
            </a:r>
          </a:p>
        </p:txBody>
      </p:sp>
    </p:spTree>
    <p:extLst>
      <p:ext uri="{BB962C8B-B14F-4D97-AF65-F5344CB8AC3E}">
        <p14:creationId xmlns:p14="http://schemas.microsoft.com/office/powerpoint/2010/main" val="302873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36824-1C84-BC33-B0BE-73C011B7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42724-F9AF-DD3A-A7DE-29CDE394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99" y="2286000"/>
            <a:ext cx="109235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A esperança da vida eterna (n.19-22)</a:t>
            </a:r>
          </a:p>
        </p:txBody>
      </p:sp>
    </p:spTree>
    <p:extLst>
      <p:ext uri="{BB962C8B-B14F-4D97-AF65-F5344CB8AC3E}">
        <p14:creationId xmlns:p14="http://schemas.microsoft.com/office/powerpoint/2010/main" val="140892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2054-5538-F004-29F6-4A8DF8E73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4BC439-A6EC-4222-34E5-71873265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423851"/>
            <a:ext cx="11179872" cy="52149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A indulgência permite-nos descobrir como é ilimitada a misericórdia de Deus.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Na antiguidade, o termo «misericórdia» era cambiável com o de «indulgência», porque pretende exprimir a plenitude do perdão de Deus que não conhece limites (n.23).</a:t>
            </a:r>
          </a:p>
        </p:txBody>
      </p:sp>
    </p:spTree>
    <p:extLst>
      <p:ext uri="{BB962C8B-B14F-4D97-AF65-F5344CB8AC3E}">
        <p14:creationId xmlns:p14="http://schemas.microsoft.com/office/powerpoint/2010/main" val="271517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3B22A-78FF-FEC4-4B9B-8816547E5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AE58A-D814-A623-B0AF-C114B1DE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04651"/>
            <a:ext cx="11970327" cy="6487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dirty="0"/>
              <a:t>Maria, a testemunha mais elevada da esperança (n.24)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i="1" dirty="0"/>
              <a:t>Que os santuários marianos sejam lugares sagrados de acolhimento e espaços privilegiados para gerar esperança.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000" i="1" dirty="0"/>
              <a:t>Todos, especialmente aqueles que sofrem e estão atribulados, poderão experimentar a proximidade da mais afetuosa das mães, que nunca abandona os seus filhos (n.24).</a:t>
            </a:r>
          </a:p>
        </p:txBody>
      </p:sp>
    </p:spTree>
    <p:extLst>
      <p:ext uri="{BB962C8B-B14F-4D97-AF65-F5344CB8AC3E}">
        <p14:creationId xmlns:p14="http://schemas.microsoft.com/office/powerpoint/2010/main" val="214295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D586E-273A-6C0E-7150-5F136E6C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59550-47DD-688D-07B0-0B0DEEEB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7" y="550789"/>
            <a:ext cx="6105994" cy="521493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A imagem da âncora nos faz compreender a estabilidade e a segurança que possuímos no meio das águas agitadas da vida, se nos confiarmos ao Senhor Jesus.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As tempestades nunca poderão prevalecer, porque estamos ancorados na esperança da graça, capaz de nos fazer viver em Cristo, superando o pecado, o medo e a morte (n.25).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129D9C-5893-56AF-0BF6-4583F0A7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54" y="1122923"/>
            <a:ext cx="6105993" cy="40706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1643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7AE224-5559-3889-A6A0-CBF92774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2"/>
            <a:ext cx="5602573" cy="6871854"/>
          </a:xfrm>
        </p:spPr>
        <p:txBody>
          <a:bodyPr>
            <a:normAutofit/>
          </a:bodyPr>
          <a:lstStyle/>
          <a:p>
            <a:r>
              <a:rPr lang="pt-BR" dirty="0"/>
              <a:t>Quatro figuras estilizadas: a humanidade dos quatro cantos da Terra.</a:t>
            </a:r>
          </a:p>
          <a:p>
            <a:r>
              <a:rPr lang="pt-BR" dirty="0"/>
              <a:t> Abraçadas: solidariedade e a fraternidade que unem os povos. </a:t>
            </a:r>
          </a:p>
          <a:p>
            <a:r>
              <a:rPr lang="pt-BR" dirty="0"/>
              <a:t>O da frente está agarrado à cruz. Sinal da fé que abraça e da esperança.</a:t>
            </a:r>
          </a:p>
          <a:p>
            <a:r>
              <a:rPr lang="pt-BR" dirty="0"/>
              <a:t>As ondas estão em baixo se movem: a peregrinação da vida nem sempre em águas tranquilas.</a:t>
            </a:r>
          </a:p>
          <a:p>
            <a:r>
              <a:rPr lang="pt-BR" dirty="0"/>
              <a:t>O pé da cruz se prolonga  numa âncora, metáfora da esperança.</a:t>
            </a:r>
          </a:p>
        </p:txBody>
      </p:sp>
      <p:pic>
        <p:nvPicPr>
          <p:cNvPr id="2052" name="Picture 4" descr="Conheça mais o logotipo da celebração do Jubileu 2025">
            <a:extLst>
              <a:ext uri="{FF2B5EF4-FFF2-40B4-BE49-F238E27FC236}">
                <a16:creationId xmlns:a16="http://schemas.microsoft.com/office/drawing/2014/main" id="{8AE8FF2E-7D39-259A-9F80-2CC14A98B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r="13362"/>
          <a:stretch/>
        </p:blipFill>
        <p:spPr bwMode="auto">
          <a:xfrm>
            <a:off x="6440773" y="994117"/>
            <a:ext cx="560257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18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53CC-41D0-5186-075B-7FBBA474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B19AB-1269-9C7E-FCA4-076D57C0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1" y="0"/>
            <a:ext cx="109235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Cronologia do Ano Jubilar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293BAE-1068-1B16-933D-05CEA780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423851"/>
            <a:ext cx="11179872" cy="52149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24 dezembro: abre-se a porta santa na Basílica de São Pedro. Segue-se a abertura em outras basílicas romanas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26 dezembro: Francisco abrirá uma porta santa em presídio de Roma.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29 dezembro: abertura solene do ano jubilar em todas as catedrais do mundo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28 de dezembro de 2025: conclusão nas Igrejas particulares.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dirty="0"/>
              <a:t>6 de janeiro de 2026: encerramento no Vaticano</a:t>
            </a:r>
          </a:p>
        </p:txBody>
      </p:sp>
    </p:spTree>
    <p:extLst>
      <p:ext uri="{BB962C8B-B14F-4D97-AF65-F5344CB8AC3E}">
        <p14:creationId xmlns:p14="http://schemas.microsoft.com/office/powerpoint/2010/main" val="289404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43857E-79D9-6508-C73C-A7907873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818"/>
            <a:ext cx="10515600" cy="6497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JANEIRO 2025: 24 – 26: Jubileu do Mundo das Comunicações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FEVEREIRO 2025: 8 – 9: Jubileu das Forças Armadas, Polícia e Segurança</a:t>
            </a:r>
          </a:p>
          <a:p>
            <a:pPr marL="0" indent="0">
              <a:buNone/>
            </a:pPr>
            <a:r>
              <a:rPr lang="pt-BR" dirty="0"/>
              <a:t>16 – 18: Jubileu dos Artistas</a:t>
            </a:r>
          </a:p>
          <a:p>
            <a:pPr marL="0" indent="0">
              <a:buNone/>
            </a:pPr>
            <a:r>
              <a:rPr lang="pt-BR" dirty="0"/>
              <a:t>21 – 23: Jubileu dos Diáconos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MARÇO: 8 – 9: Jubileu do Mundo do Voluntariado</a:t>
            </a:r>
          </a:p>
          <a:p>
            <a:pPr marL="0" indent="0">
              <a:buNone/>
            </a:pPr>
            <a:r>
              <a:rPr lang="pt-BR" dirty="0"/>
              <a:t>28: 24 horas para o Senhor</a:t>
            </a:r>
          </a:p>
          <a:p>
            <a:pPr marL="0" indent="0">
              <a:buNone/>
            </a:pPr>
            <a:r>
              <a:rPr lang="pt-BR" dirty="0"/>
              <a:t>28 – 30: Jubileu dos Missionários da Misericórdia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ABRIL: 05 – 06: Jubileu dos Enfermos e o Mundo da Saúde</a:t>
            </a:r>
          </a:p>
          <a:p>
            <a:pPr marL="0" indent="0">
              <a:buNone/>
            </a:pPr>
            <a:r>
              <a:rPr lang="pt-BR" dirty="0"/>
              <a:t>25 – 27: Jubileu dos Adolescentes</a:t>
            </a:r>
          </a:p>
          <a:p>
            <a:pPr marL="0" indent="0">
              <a:buNone/>
            </a:pPr>
            <a:r>
              <a:rPr lang="pt-BR" dirty="0"/>
              <a:t>28 – 30: Jubileu das Pessoas com Deficiência</a:t>
            </a:r>
          </a:p>
        </p:txBody>
      </p:sp>
    </p:spTree>
    <p:extLst>
      <p:ext uri="{BB962C8B-B14F-4D97-AF65-F5344CB8AC3E}">
        <p14:creationId xmlns:p14="http://schemas.microsoft.com/office/powerpoint/2010/main" val="243810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0563-04E4-F373-317E-6B2E1560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927" y="2036618"/>
            <a:ext cx="8194964" cy="1884651"/>
          </a:xfrm>
        </p:spPr>
        <p:txBody>
          <a:bodyPr>
            <a:normAutofit fontScale="90000"/>
          </a:bodyPr>
          <a:lstStyle/>
          <a:p>
            <a:r>
              <a:rPr lang="pt-BR" dirty="0"/>
              <a:t>Ver toda a programação no   site </a:t>
            </a:r>
            <a:r>
              <a:rPr lang="pt-BR" dirty="0">
                <a:hlinkClick r:id="rId2"/>
              </a:rPr>
              <a:t>www.iubilaeum2025.va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188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00532-996E-1E77-2C1D-6405A0C7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20382-955E-AA8F-18ED-328B5C11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423851"/>
            <a:ext cx="11179872" cy="52149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Deixemo-nos atrair pela esperança, para que, por nosso intermédio, se torne contagiosa para quantos a desejam. Possa a nossa vida dizer-lhes: «Confia no Senhor! Sê forte e corajoso, e confia no Senhor» (Sal 27, 14).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Que a força da esperança encha o nosso presente, aguardando com confiança o regresso do Senhor Jesus Cristo, a Quem é devido o louvor e a glória agora e nos séculos futuros (n.25).</a:t>
            </a:r>
          </a:p>
        </p:txBody>
      </p:sp>
    </p:spTree>
    <p:extLst>
      <p:ext uri="{BB962C8B-B14F-4D97-AF65-F5344CB8AC3E}">
        <p14:creationId xmlns:p14="http://schemas.microsoft.com/office/powerpoint/2010/main" val="45948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4" descr="Conheça mais o logotipo da celebração do Jubileu 2025">
            <a:extLst>
              <a:ext uri="{FF2B5EF4-FFF2-40B4-BE49-F238E27FC236}">
                <a16:creationId xmlns:a16="http://schemas.microsoft.com/office/drawing/2014/main" id="{9AFC90A3-32F0-A357-1A20-B376CB4E0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9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45360D-3C3E-5BD9-CCD0-3D2FC43E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93964"/>
            <a:ext cx="11762509" cy="6664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i="1" dirty="0"/>
              <a:t>Hino do Jubileu</a:t>
            </a:r>
          </a:p>
          <a:p>
            <a:pPr marL="0" indent="0">
              <a:buNone/>
            </a:pPr>
            <a:r>
              <a:rPr lang="pt-BR" sz="3200" dirty="0"/>
              <a:t>Chama viva da minha esperança, este canto suba para Ti!</a:t>
            </a:r>
          </a:p>
          <a:p>
            <a:pPr marL="0" indent="0">
              <a:buNone/>
            </a:pPr>
            <a:r>
              <a:rPr lang="pt-BR" sz="3200" dirty="0"/>
              <a:t>Seio eterno de infinita </a:t>
            </a:r>
            <a:r>
              <a:rPr lang="pt-BR" sz="3200" dirty="0" err="1"/>
              <a:t>vida,no</a:t>
            </a:r>
            <a:r>
              <a:rPr lang="pt-BR" sz="3200" dirty="0"/>
              <a:t> caminho eu confio em Ti!</a:t>
            </a:r>
          </a:p>
          <a:p>
            <a:pPr marL="0" indent="0">
              <a:buNone/>
            </a:pPr>
            <a:r>
              <a:rPr lang="pt-BR" sz="3200" dirty="0"/>
              <a:t>1. Toda a língua, povo e nação tua luz encontra na Palavra.</a:t>
            </a:r>
          </a:p>
          <a:p>
            <a:pPr marL="0" indent="0">
              <a:buNone/>
            </a:pPr>
            <a:r>
              <a:rPr lang="pt-BR" sz="3200" dirty="0"/>
              <a:t>Os teus filhos, frágeis e dispersos se reúnem no teu Filho amado.</a:t>
            </a:r>
          </a:p>
          <a:p>
            <a:pPr marL="0" indent="0">
              <a:buNone/>
            </a:pPr>
            <a:r>
              <a:rPr lang="pt-BR" sz="3200" dirty="0"/>
              <a:t>2. Deus nos olha, terno e paciente: </a:t>
            </a:r>
          </a:p>
          <a:p>
            <a:pPr marL="0" indent="0">
              <a:buNone/>
            </a:pPr>
            <a:r>
              <a:rPr lang="pt-BR" sz="3200" dirty="0"/>
              <a:t>nasce a aurora de um futuro novo.</a:t>
            </a:r>
          </a:p>
          <a:p>
            <a:pPr marL="0" indent="0">
              <a:buNone/>
            </a:pPr>
            <a:r>
              <a:rPr lang="pt-BR" sz="3200" dirty="0"/>
              <a:t>Novos Céus, Terra feita nova: passa os muros, ‘</a:t>
            </a:r>
            <a:r>
              <a:rPr lang="pt-BR" sz="3200" dirty="0" err="1"/>
              <a:t>Spirito</a:t>
            </a:r>
            <a:r>
              <a:rPr lang="pt-BR" sz="3200" dirty="0"/>
              <a:t> de vida.</a:t>
            </a:r>
          </a:p>
          <a:p>
            <a:pPr marL="0" indent="0">
              <a:buNone/>
            </a:pPr>
            <a:r>
              <a:rPr lang="pt-BR" sz="3200" dirty="0"/>
              <a:t>3. Ergue os olhos, move-te com o vento, </a:t>
            </a:r>
          </a:p>
          <a:p>
            <a:pPr marL="0" indent="0">
              <a:buNone/>
            </a:pPr>
            <a:r>
              <a:rPr lang="pt-BR" sz="3200" dirty="0"/>
              <a:t>não te atrases: chega Deus, no tempo.</a:t>
            </a:r>
          </a:p>
          <a:p>
            <a:pPr marL="0" indent="0">
              <a:buNone/>
            </a:pPr>
            <a:r>
              <a:rPr lang="pt-BR" sz="3200" dirty="0"/>
              <a:t>Jesus Cristo por ti se fez Homem: aos milhares seguem o Caminho.</a:t>
            </a:r>
          </a:p>
        </p:txBody>
      </p:sp>
    </p:spTree>
    <p:extLst>
      <p:ext uri="{BB962C8B-B14F-4D97-AF65-F5344CB8AC3E}">
        <p14:creationId xmlns:p14="http://schemas.microsoft.com/office/powerpoint/2010/main" val="3976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0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4ECB-D26D-5318-3FD9-F5728178C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F330B-AA96-5086-FB3B-F916D967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64" y="1"/>
            <a:ext cx="11179872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*Pai que estás nos céus,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a fé que nos deste no teu filho Jesus Cristo, nosso irmão,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e a chama de caridade derramada nos nossos corações pelo Espírito Santo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despertem em nós a bem-aventurada esperança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para a vinda do teu Reino.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*A tua graça nos transforme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em cultivadores diligentes das sementes do Evangelho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que fermentem a humanidade e o cosmos,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na espera confiante dos novos céus e da nova terra,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quando, vencidas as potências do Mal,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se manifestar para sempre a tua glória.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*A graça do Jubileu reavive em nós, Peregrinos de Esperança,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o desejo dos bens celestes e derrame sobre o mundo inteiro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a alegria e a paz do nosso Redentor.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*A ti, Deus bendito na eternidade,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louvor e glória pelos séculos dos séculos. Amém</a:t>
            </a:r>
          </a:p>
        </p:txBody>
      </p:sp>
    </p:spTree>
    <p:extLst>
      <p:ext uri="{BB962C8B-B14F-4D97-AF65-F5344CB8AC3E}">
        <p14:creationId xmlns:p14="http://schemas.microsoft.com/office/powerpoint/2010/main" val="233766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C3C7-D22A-E412-4114-507ABF77B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D42E8B-CBDF-94C1-2447-9299E4F3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24" y="407800"/>
            <a:ext cx="5994476" cy="5078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5400" dirty="0"/>
              <a:t>De onde vem a palavra “Jubileu”?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5400" dirty="0"/>
              <a:t>“Soar a trombeta”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5400" dirty="0"/>
              <a:t>O berrante de chifre de carneiro (</a:t>
            </a:r>
            <a:r>
              <a:rPr lang="nl-NL" sz="5400" dirty="0"/>
              <a:t>Yovel)</a:t>
            </a:r>
            <a:r>
              <a:rPr lang="pt-BR" sz="5400" dirty="0"/>
              <a:t>, para anunciar Boas Notícias.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5400" dirty="0"/>
              <a:t>Ou: a liberdade para os escravizados (trazer de volta)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B3EED9-A8DC-3016-14BD-107C2AE3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70" y="269823"/>
            <a:ext cx="6445770" cy="644577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010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4BF12-258E-90EC-1492-B28110B37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1F746-8A6E-1DDD-25AF-1CA2CF43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46" y="-221672"/>
            <a:ext cx="109235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Um pouco de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CD627-6190-F079-0F54-36EEF043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821535"/>
            <a:ext cx="11179872" cy="58563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Nas Escrituras judaicas: o Jubileu a cada 50 anos (</a:t>
            </a:r>
            <a:r>
              <a:rPr lang="pt-BR" sz="3600" dirty="0" err="1"/>
              <a:t>Lv</a:t>
            </a:r>
            <a:r>
              <a:rPr lang="pt-BR" sz="3600" dirty="0"/>
              <a:t> 25,8-13).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Contem 7 semanas de anos, 7 vezes 7 anos; essas 7 semanas de anos totalizam 49 anos.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Então façam soar a trombeta no décimo dia do sétimo mês; no Dia da Expiação façam soar a trombeta por toda a terra de vocês.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Consagrem o 50º ano e proclamem libertação por toda a terra a todos os seus moradores. Este será um ano de jubileu, quando cada um de vocês voltará para a propriedade da sua família e para o seu próprio clã.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858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D109-1F76-8BCC-E45E-EA1DBEF8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48629-88BD-BBC1-3E3F-2D507CE0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46" y="-221672"/>
            <a:ext cx="109235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Um pouco de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09880C-ACA0-26E3-FC9B-3CE34A36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821535"/>
            <a:ext cx="11179872" cy="58563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No início de sua missão, Jesus proclama “o ano da Graça” (</a:t>
            </a:r>
            <a:r>
              <a:rPr lang="nl-NL" sz="3600" dirty="0"/>
              <a:t>Lc 4,18-19).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3600" i="1" dirty="0"/>
              <a:t>O espírito do Senhor Javé está sobre mim, porque Javé me ungiu. Ele me enviou para dar a boa notícia aos pobres, para curar os corações feridos, para proclamar a libertação dos escravos e pôr em liberdade os prisioneiros, para promulgar o ano da graça de Javé, o dia da vingança do nosso Deus, e para consolar todos os aflitos, os aflitos de Sião, para transformar sua cinza em coroa, seu luto em perfume de festa, seu abatimento em roupa de festa (</a:t>
            </a:r>
            <a:r>
              <a:rPr lang="nl-NL" sz="3600" i="1" dirty="0"/>
              <a:t>Is 61,1-2)</a:t>
            </a:r>
            <a:r>
              <a:rPr lang="pt-BR" sz="3600" i="1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pt-BR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9421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2436-5A5E-F9F6-F045-405ED6799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F4A57-D2C1-2521-4D47-10D8BDD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46" y="-221672"/>
            <a:ext cx="109235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5400" dirty="0"/>
              <a:t>Um pouco de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5BFB90-F515-A6C9-5C5D-DFF82DB8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821535"/>
            <a:ext cx="11179872" cy="58563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Bonifácio VIII em 1300 proclamou o primeiro Jubileu ou “Ano Santo”.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Acontecia a cada 100 anos. Depois, a cada 50 anos. E posteriormente, a cada 25 anos.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Há também os jubileus extraordinários, ligados a um acontecimento ou a um tema espiritual.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3600" dirty="0"/>
              <a:t>É um tempo no qual experimentamos que a santidade de Deus nos transforma. </a:t>
            </a:r>
          </a:p>
        </p:txBody>
      </p:sp>
    </p:spTree>
    <p:extLst>
      <p:ext uri="{BB962C8B-B14F-4D97-AF65-F5344CB8AC3E}">
        <p14:creationId xmlns:p14="http://schemas.microsoft.com/office/powerpoint/2010/main" val="22493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EAB45-7C20-0134-7C64-3A626CF1C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F48B34-5DFE-C159-45A2-CA45CBAE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t-BR" sz="5400" dirty="0"/>
              <a:t>Sinais do Jubileu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68E3E-8F3F-486D-B38A-1A5CDC5D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2872898"/>
            <a:ext cx="5276538" cy="385768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4800" dirty="0"/>
              <a:t>Peregrinação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4800" dirty="0"/>
              <a:t>Porta Santa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4800" dirty="0"/>
              <a:t>Reconciliação: perdão e indulgência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4800" dirty="0"/>
              <a:t>Oração e liturgia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4800" dirty="0"/>
              <a:t>Caridade e justiça restaurativa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714FCB-3089-52DF-B465-170576C7B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460" r="-1" b="79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82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66A27-6369-7D14-83CE-84CF766E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21D69-D4D5-5FF3-90D3-50EA1B7F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3200"/>
            <a:ext cx="6089173" cy="3613149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4400" i="1" dirty="0"/>
              <a:t>A esperança não engana</a:t>
            </a:r>
            <a:r>
              <a:rPr lang="pt-BR" sz="4400" dirty="0"/>
              <a:t>, porque o amor de Deus foi derramado nos nossos corações pelo Espírito Santo que nos foi dado (</a:t>
            </a:r>
            <a:r>
              <a:rPr lang="pt-BR" sz="4400" dirty="0" err="1"/>
              <a:t>Rm</a:t>
            </a:r>
            <a:r>
              <a:rPr lang="pt-BR" sz="4400" dirty="0"/>
              <a:t> 5,1.2.5)</a:t>
            </a:r>
          </a:p>
        </p:txBody>
      </p:sp>
      <p:pic>
        <p:nvPicPr>
          <p:cNvPr id="5" name="Picture 4" descr="Coroa de flores na areia">
            <a:extLst>
              <a:ext uri="{FF2B5EF4-FFF2-40B4-BE49-F238E27FC236}">
                <a16:creationId xmlns:a16="http://schemas.microsoft.com/office/drawing/2014/main" id="{D727069A-08B6-CB42-133E-FF6A6783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5" r="4231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1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1391</Words>
  <Application>Microsoft Office PowerPoint</Application>
  <PresentationFormat>Widescreen</PresentationFormat>
  <Paragraphs>112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Berlin Sans FB</vt:lpstr>
      <vt:lpstr>Tema do Office</vt:lpstr>
      <vt:lpstr>Ano Jubilar 2025</vt:lpstr>
      <vt:lpstr>Apresentação do PowerPoint</vt:lpstr>
      <vt:lpstr>Apresentação do PowerPoint</vt:lpstr>
      <vt:lpstr>Apresentação do PowerPoint</vt:lpstr>
      <vt:lpstr>Um pouco de história</vt:lpstr>
      <vt:lpstr>Um pouco de história</vt:lpstr>
      <vt:lpstr>Um pouco de história</vt:lpstr>
      <vt:lpstr>Sinais do Jubileu</vt:lpstr>
      <vt:lpstr>Apresentação do PowerPoint</vt:lpstr>
      <vt:lpstr>Apresentação do PowerPoint</vt:lpstr>
      <vt:lpstr>Apresentação do PowerPoint</vt:lpstr>
      <vt:lpstr>Apresentação do PowerPoint</vt:lpstr>
      <vt:lpstr>O apelo: descobrir nos “Sinais dos Tempos” as sementes de esperança</vt:lpstr>
      <vt:lpstr>Ser sinal de esperança para:</vt:lpstr>
      <vt:lpstr>Uma recordação:  1700 anos do Concílio de Nicéia</vt:lpstr>
      <vt:lpstr>A esperança da vida eterna (n.19-22)</vt:lpstr>
      <vt:lpstr>Apresentação do PowerPoint</vt:lpstr>
      <vt:lpstr>Apresentação do PowerPoint</vt:lpstr>
      <vt:lpstr>Apresentação do PowerPoint</vt:lpstr>
      <vt:lpstr>Cronologia do Ano Jubilar</vt:lpstr>
      <vt:lpstr>Apresentação do PowerPoint</vt:lpstr>
      <vt:lpstr>Ver toda a programação no   site www.iubilaeum2025.va 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Murad</dc:creator>
  <cp:lastModifiedBy>SONIA MINDER</cp:lastModifiedBy>
  <cp:revision>35</cp:revision>
  <dcterms:created xsi:type="dcterms:W3CDTF">2019-09-16T12:46:53Z</dcterms:created>
  <dcterms:modified xsi:type="dcterms:W3CDTF">2024-11-13T12:51:25Z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21f2f0-66bc-46a5-8449-e93debbabc43_Enabled">
    <vt:lpwstr>true</vt:lpwstr>
  </property>
  <property fmtid="{D5CDD505-2E9C-101B-9397-08002B2CF9AE}" pid="3" name="MSIP_Label_8121f2f0-66bc-46a5-8449-e93debbabc43_SetDate">
    <vt:lpwstr>2023-05-31T17:17:12Z</vt:lpwstr>
  </property>
  <property fmtid="{D5CDD505-2E9C-101B-9397-08002B2CF9AE}" pid="4" name="MSIP_Label_8121f2f0-66bc-46a5-8449-e93debbabc43_Method">
    <vt:lpwstr>Standard</vt:lpwstr>
  </property>
  <property fmtid="{D5CDD505-2E9C-101B-9397-08002B2CF9AE}" pid="5" name="MSIP_Label_8121f2f0-66bc-46a5-8449-e93debbabc43_Name">
    <vt:lpwstr>defa4170-0d19-0005-0004-bc88714345d2</vt:lpwstr>
  </property>
  <property fmtid="{D5CDD505-2E9C-101B-9397-08002B2CF9AE}" pid="6" name="MSIP_Label_8121f2f0-66bc-46a5-8449-e93debbabc43_SiteId">
    <vt:lpwstr>2795008d-a527-4c78-ba2d-bf4c9c17de0b</vt:lpwstr>
  </property>
  <property fmtid="{D5CDD505-2E9C-101B-9397-08002B2CF9AE}" pid="7" name="MSIP_Label_8121f2f0-66bc-46a5-8449-e93debbabc43_ActionId">
    <vt:lpwstr>26e02b8a-17c7-409a-9cac-44a66f266939</vt:lpwstr>
  </property>
  <property fmtid="{D5CDD505-2E9C-101B-9397-08002B2CF9AE}" pid="8" name="MSIP_Label_8121f2f0-66bc-46a5-8449-e93debbabc43_ContentBits">
    <vt:lpwstr>0</vt:lpwstr>
  </property>
</Properties>
</file>