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61" r:id="rId3"/>
    <p:sldId id="262" r:id="rId4"/>
    <p:sldId id="264" r:id="rId5"/>
    <p:sldId id="265" r:id="rId6"/>
    <p:sldId id="266" r:id="rId7"/>
    <p:sldId id="267" r:id="rId8"/>
    <p:sldId id="269" r:id="rId9"/>
    <p:sldId id="271" r:id="rId10"/>
    <p:sldId id="270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311" r:id="rId20"/>
    <p:sldId id="310" r:id="rId21"/>
    <p:sldId id="286" r:id="rId22"/>
    <p:sldId id="288" r:id="rId23"/>
    <p:sldId id="290" r:id="rId24"/>
    <p:sldId id="291" r:id="rId25"/>
    <p:sldId id="292" r:id="rId26"/>
    <p:sldId id="293" r:id="rId27"/>
    <p:sldId id="294" r:id="rId28"/>
    <p:sldId id="296" r:id="rId29"/>
    <p:sldId id="298" r:id="rId30"/>
    <p:sldId id="300" r:id="rId31"/>
    <p:sldId id="302" r:id="rId32"/>
    <p:sldId id="303" r:id="rId33"/>
    <p:sldId id="304" r:id="rId34"/>
    <p:sldId id="305" r:id="rId35"/>
    <p:sldId id="306" r:id="rId36"/>
    <p:sldId id="312" r:id="rId37"/>
  </p:sldIdLst>
  <p:sldSz cx="12192000" cy="6858000"/>
  <p:notesSz cx="6881813" cy="100028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64" autoAdjust="0"/>
  </p:normalViewPr>
  <p:slideViewPr>
    <p:cSldViewPr snapToGrid="0">
      <p:cViewPr varScale="1">
        <p:scale>
          <a:sx n="61" d="100"/>
          <a:sy n="61" d="100"/>
        </p:scale>
        <p:origin x="100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r">
              <a:defRPr sz="1300"/>
            </a:lvl1pPr>
          </a:lstStyle>
          <a:p>
            <a:fld id="{E3477152-6053-4578-93B6-175D7849B6C1}" type="datetimeFigureOut">
              <a:rPr lang="pt-BR" smtClean="0"/>
              <a:t>14/03/2023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r">
              <a:defRPr sz="1300"/>
            </a:lvl1pPr>
          </a:lstStyle>
          <a:p>
            <a:fld id="{F6DC8BAC-DBB8-4E65-B1AC-54C15477F4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46176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r">
              <a:defRPr sz="1300"/>
            </a:lvl1pPr>
          </a:lstStyle>
          <a:p>
            <a:fld id="{7E202F3F-01F8-4A4C-B4B2-874D88FB2389}" type="datetimeFigureOut">
              <a:rPr lang="pt-BR" smtClean="0"/>
              <a:t>14/03/2023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42913" y="1250950"/>
            <a:ext cx="599757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78" tIns="48239" rIns="96478" bIns="48239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8182" y="4813866"/>
            <a:ext cx="5505450" cy="3938617"/>
          </a:xfrm>
          <a:prstGeom prst="rect">
            <a:avLst/>
          </a:prstGeom>
        </p:spPr>
        <p:txBody>
          <a:bodyPr vert="horz" lIns="96478" tIns="48239" rIns="96478" bIns="48239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r">
              <a:defRPr sz="1300"/>
            </a:lvl1pPr>
          </a:lstStyle>
          <a:p>
            <a:fld id="{4296DDBE-2B71-4970-8779-747FC82AAF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0724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6DDBE-2B71-4970-8779-747FC82AAF2A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6418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6DDBE-2B71-4970-8779-747FC82AAF2A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5424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6A419-A396-4306-BE1C-85055047DBBF}" type="datetime1">
              <a:rPr lang="pt-BR" smtClean="0"/>
              <a:t>14/03/2023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9726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702E2-64DA-41F4-AA40-956B298B630C}" type="datetime1">
              <a:rPr lang="pt-BR" smtClean="0"/>
              <a:t>14/03/2023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9528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AB5C-34DD-4ABF-B083-FD1277350D50}" type="datetime1">
              <a:rPr lang="pt-BR" smtClean="0"/>
              <a:t>14/03/2023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9816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25E7C-5BBE-4B3F-9662-2582AA4770F0}" type="datetime1">
              <a:rPr lang="pt-BR" smtClean="0"/>
              <a:t>14/03/2023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6260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74C1-B9CA-4BFC-9F4A-0316282C67A8}" type="datetime1">
              <a:rPr lang="pt-BR" smtClean="0"/>
              <a:t>14/03/2023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9277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0188C-7770-4D57-8CAC-93F1CBCE692A}" type="datetime1">
              <a:rPr lang="pt-BR" smtClean="0"/>
              <a:t>14/03/2023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6058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63B3-E629-4665-8D40-487899E8D6BD}" type="datetime1">
              <a:rPr lang="pt-BR" smtClean="0"/>
              <a:t>14/03/2023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1533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419D9-9E34-49D4-93B7-5AD0AC790240}" type="datetime1">
              <a:rPr lang="pt-BR" smtClean="0"/>
              <a:t>14/03/2023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3626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F7C9A-C85E-4143-A361-F9E3E51EF16E}" type="datetime1">
              <a:rPr lang="pt-BR" smtClean="0"/>
              <a:t>14/03/2023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4864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C8BC9-E4FC-4368-9D4C-4BA433436BAF}" type="datetime1">
              <a:rPr lang="pt-BR" smtClean="0"/>
              <a:t>14/03/2023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4688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F21F4-3636-4783-8A87-87DA9C0B67E2}" type="datetime1">
              <a:rPr lang="pt-BR" smtClean="0"/>
              <a:t>14/03/2023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7385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EC455-59BB-44A2-8A24-1F5B9DB56938}" type="datetime1">
              <a:rPr lang="pt-BR" smtClean="0"/>
              <a:t>14/03/2023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1C4ED-08C3-4FB3-8D7C-4C2EB1231D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761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05" cy="5355771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377440" y="5460271"/>
            <a:ext cx="77219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latin typeface="Kristen ITC" panose="03050502040202030202" pitchFamily="66" charset="0"/>
              </a:rPr>
              <a:t>Pastoral do Batismo</a:t>
            </a: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8564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10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58598" y="398206"/>
            <a:ext cx="1155809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Preparação para o Batismo</a:t>
            </a:r>
          </a:p>
          <a:p>
            <a:endParaRPr lang="pt-BR" sz="2000" dirty="0"/>
          </a:p>
          <a:p>
            <a:r>
              <a:rPr lang="pt-BR" sz="2000" dirty="0"/>
              <a:t>	Programa de Pastoral do Batismo 	                     padres</a:t>
            </a:r>
            <a:br>
              <a:rPr lang="pt-BR" sz="2000" dirty="0"/>
            </a:br>
            <a:r>
              <a:rPr lang="pt-BR" sz="2000" dirty="0"/>
              <a:t>		conta com a participação de 	        agentes pastorais</a:t>
            </a:r>
          </a:p>
          <a:p>
            <a:r>
              <a:rPr lang="pt-BR" sz="2000" dirty="0"/>
              <a:t>		          					        casais</a:t>
            </a:r>
          </a:p>
          <a:p>
            <a:r>
              <a:rPr lang="pt-BR" sz="2000" dirty="0"/>
              <a:t>			</a:t>
            </a:r>
          </a:p>
          <a:p>
            <a:r>
              <a:rPr lang="pt-BR" sz="2000" dirty="0"/>
              <a:t>                                                    Autentico Ministério</a:t>
            </a:r>
          </a:p>
          <a:p>
            <a:endParaRPr lang="pt-BR" sz="2000" dirty="0"/>
          </a:p>
          <a:p>
            <a:r>
              <a:rPr lang="pt-BR" sz="2000" dirty="0"/>
              <a:t>Objetivo principal:</a:t>
            </a:r>
            <a:br>
              <a:rPr lang="pt-BR" sz="2000" dirty="0"/>
            </a:br>
            <a:r>
              <a:rPr lang="pt-BR" sz="2000" dirty="0"/>
              <a:t>acender ou reanimar ou intensificar a chama da fé : </a:t>
            </a:r>
            <a:br>
              <a:rPr lang="pt-BR" sz="2000" dirty="0"/>
            </a:br>
            <a:r>
              <a:rPr lang="pt-BR" sz="2000" dirty="0"/>
              <a:t>criar laços entre os participantes e membros da comunidade  e ajudar a descobrir </a:t>
            </a:r>
          </a:p>
          <a:p>
            <a:r>
              <a:rPr lang="pt-BR" sz="2000" dirty="0"/>
              <a:t>a Igreja em suas comunidades, sua missão e sua vida.</a:t>
            </a:r>
          </a:p>
          <a:p>
            <a:endParaRPr lang="pt-BR" sz="2000" dirty="0"/>
          </a:p>
          <a:p>
            <a:pPr marL="342900" indent="-342900">
              <a:buFontTx/>
              <a:buChar char="-"/>
            </a:pPr>
            <a:r>
              <a:rPr lang="pt-BR" sz="2000" dirty="0"/>
              <a:t>Além das reuniões preparatórias em locais pertencentes à Igreja...</a:t>
            </a:r>
          </a:p>
          <a:p>
            <a:pPr marL="342900" indent="-342900">
              <a:buFontTx/>
              <a:buChar char="-"/>
            </a:pPr>
            <a:r>
              <a:rPr lang="pt-BR" sz="2000" dirty="0"/>
              <a:t>Promover visitas e reuniões sociais amigáveis com as </a:t>
            </a:r>
            <a:r>
              <a:rPr lang="pt-BR" sz="2000" u="sng" dirty="0"/>
              <a:t>famílias</a:t>
            </a:r>
            <a:r>
              <a:rPr lang="pt-BR" sz="2000" dirty="0"/>
              <a:t> dos </a:t>
            </a:r>
            <a:r>
              <a:rPr lang="pt-BR" sz="2000" dirty="0" err="1"/>
              <a:t>batizandos</a:t>
            </a:r>
            <a:endParaRPr lang="pt-BR" sz="2000" dirty="0"/>
          </a:p>
          <a:p>
            <a:endParaRPr lang="pt-BR" sz="2000" dirty="0"/>
          </a:p>
        </p:txBody>
      </p:sp>
      <p:sp>
        <p:nvSpPr>
          <p:cNvPr id="3" name="Chave Esquerda 2"/>
          <p:cNvSpPr/>
          <p:nvPr/>
        </p:nvSpPr>
        <p:spPr>
          <a:xfrm>
            <a:off x="7005483" y="899657"/>
            <a:ext cx="412955" cy="1150374"/>
          </a:xfrm>
          <a:prstGeom prst="leftBrace">
            <a:avLst/>
          </a:prstGeom>
          <a:ln>
            <a:solidFill>
              <a:schemeClr val="accent2">
                <a:lumMod val="60000"/>
                <a:lumOff val="4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>
            <a:off x="5176684" y="1666570"/>
            <a:ext cx="398206" cy="6489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de Seta Reta 8"/>
          <p:cNvCxnSpPr/>
          <p:nvPr/>
        </p:nvCxnSpPr>
        <p:spPr>
          <a:xfrm>
            <a:off x="1268361" y="3746090"/>
            <a:ext cx="294968" cy="589936"/>
          </a:xfrm>
          <a:prstGeom prst="straightConnector1">
            <a:avLst/>
          </a:prstGeom>
          <a:ln cmpd="sng">
            <a:solidFill>
              <a:srgbClr val="FFFF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916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11</a:t>
            </a:fld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273562" y="266833"/>
            <a:ext cx="7245381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O que se requer com a celebração do Batismo</a:t>
            </a:r>
          </a:p>
          <a:p>
            <a:endParaRPr lang="pt-BR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000" dirty="0"/>
              <a:t>Construção do Batistério ou Fonte Batismal: normas específicas  </a:t>
            </a:r>
          </a:p>
          <a:p>
            <a:endParaRPr lang="pt-BR" sz="2400" dirty="0"/>
          </a:p>
          <a:p>
            <a:endParaRPr lang="pt-BR" sz="2000" dirty="0"/>
          </a:p>
          <a:p>
            <a:r>
              <a:rPr lang="pt-BR" sz="2000" dirty="0"/>
              <a:t>	</a:t>
            </a:r>
            <a:endParaRPr lang="pt-BR" sz="1600" dirty="0"/>
          </a:p>
        </p:txBody>
      </p:sp>
      <p:pic>
        <p:nvPicPr>
          <p:cNvPr id="1026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14" y="1530585"/>
            <a:ext cx="5864188" cy="3915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568531" y="5728771"/>
            <a:ext cx="5820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Batistério da Basílica de Nossa Senhora Aparecida</a:t>
            </a:r>
          </a:p>
        </p:txBody>
      </p:sp>
      <p:sp>
        <p:nvSpPr>
          <p:cNvPr id="3" name="Retângulo 2"/>
          <p:cNvSpPr/>
          <p:nvPr/>
        </p:nvSpPr>
        <p:spPr>
          <a:xfrm>
            <a:off x="6743315" y="2117926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Rito de Iniciação Cristã de Adultos </a:t>
            </a:r>
            <a:br>
              <a:rPr lang="pt-BR" dirty="0"/>
            </a:br>
            <a:r>
              <a:rPr lang="pt-BR" dirty="0"/>
              <a:t>Rito do Batismo de Crianças</a:t>
            </a:r>
            <a:br>
              <a:rPr lang="pt-BR" dirty="0"/>
            </a:br>
            <a:r>
              <a:rPr lang="pt-BR" dirty="0"/>
              <a:t>Código de Direito Canônico</a:t>
            </a:r>
          </a:p>
          <a:p>
            <a:pPr>
              <a:lnSpc>
                <a:spcPct val="150000"/>
              </a:lnSpc>
            </a:pPr>
            <a:r>
              <a:rPr lang="pt-BR" dirty="0"/>
              <a:t>Normas para Arte Sacra e Espaço </a:t>
            </a:r>
            <a:r>
              <a:rPr lang="pt-BR" dirty="0" err="1"/>
              <a:t>Celebrativo</a:t>
            </a:r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89154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12</a:t>
            </a:fld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412954" y="899658"/>
            <a:ext cx="113267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000" b="1" dirty="0"/>
              <a:t>Água:</a:t>
            </a:r>
            <a:br>
              <a:rPr lang="pt-BR" sz="2000" b="1" dirty="0"/>
            </a:br>
            <a:r>
              <a:rPr lang="pt-BR" sz="2000" dirty="0"/>
              <a:t>Deve estar benzida, ser natural  e limpa (veracidade do sinal e higiene)</a:t>
            </a:r>
            <a:br>
              <a:rPr lang="pt-BR" sz="2000" dirty="0"/>
            </a:br>
            <a:r>
              <a:rPr lang="pt-BR" sz="2000" dirty="0"/>
              <a:t>Pode ser aquecida dependendo do local.</a:t>
            </a:r>
          </a:p>
          <a:p>
            <a:endParaRPr lang="pt-BR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000" b="1" dirty="0"/>
              <a:t>Ritos</a:t>
            </a:r>
            <a:r>
              <a:rPr lang="pt-BR" sz="2000" dirty="0"/>
              <a:t>: Estão autorizados os ritos da imersão como o rito da infusão.</a:t>
            </a:r>
          </a:p>
          <a:p>
            <a:endParaRPr lang="pt-BR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000" dirty="0"/>
              <a:t>As palavras que conferem o batismo são:</a:t>
            </a:r>
            <a:br>
              <a:rPr lang="pt-BR" sz="2000" dirty="0"/>
            </a:br>
            <a:r>
              <a:rPr lang="pt-BR" sz="2000" dirty="0"/>
              <a:t>“Eu te batizo em nome do Pai, do Filho e do Espírito Santo”.</a:t>
            </a:r>
          </a:p>
          <a:p>
            <a:endParaRPr lang="pt-BR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000" dirty="0"/>
              <a:t>Batismo em comum e no mesmo dia para todas as crianças. </a:t>
            </a:r>
            <a:br>
              <a:rPr lang="pt-BR" sz="2000" dirty="0"/>
            </a:br>
            <a:r>
              <a:rPr lang="pt-BR" sz="2000" dirty="0"/>
              <a:t>Não se celebre duas ou mais vezes salvo motivo que se justifique; </a:t>
            </a:r>
          </a:p>
          <a:p>
            <a:endParaRPr lang="pt-BR" sz="2000" dirty="0"/>
          </a:p>
        </p:txBody>
      </p:sp>
      <p:sp>
        <p:nvSpPr>
          <p:cNvPr id="4" name="Retângulo 3"/>
          <p:cNvSpPr/>
          <p:nvPr/>
        </p:nvSpPr>
        <p:spPr>
          <a:xfrm>
            <a:off x="343674" y="129603"/>
            <a:ext cx="60112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/>
              <a:t>O que se requer com a celebração do Batismo</a:t>
            </a:r>
          </a:p>
        </p:txBody>
      </p:sp>
    </p:spTree>
    <p:extLst>
      <p:ext uri="{BB962C8B-B14F-4D97-AF65-F5344CB8AC3E}">
        <p14:creationId xmlns:p14="http://schemas.microsoft.com/office/powerpoint/2010/main" val="668107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13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231064" y="97845"/>
            <a:ext cx="11700381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b="1" dirty="0"/>
              <a:t>O que se requer com a celebração do Batismo</a:t>
            </a:r>
          </a:p>
          <a:p>
            <a:pPr>
              <a:lnSpc>
                <a:spcPct val="150000"/>
              </a:lnSpc>
            </a:pPr>
            <a:endParaRPr lang="pt-BR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000" b="1" dirty="0"/>
              <a:t>Adulto</a:t>
            </a:r>
            <a:r>
              <a:rPr lang="pt-BR" sz="2000" dirty="0"/>
              <a:t>:</a:t>
            </a:r>
            <a:br>
              <a:rPr lang="pt-BR" sz="2000" dirty="0"/>
            </a:br>
            <a:r>
              <a:rPr lang="pt-BR" sz="2000" dirty="0"/>
              <a:t>- manifeste vontade em receber o Batismo e tenha recebido instrução sobre as verdades </a:t>
            </a:r>
            <a:br>
              <a:rPr lang="pt-BR" sz="2000" dirty="0"/>
            </a:br>
            <a:r>
              <a:rPr lang="pt-BR" sz="2000" dirty="0"/>
              <a:t>  cristãs</a:t>
            </a:r>
            <a:br>
              <a:rPr lang="pt-BR" sz="2000" dirty="0"/>
            </a:br>
            <a:r>
              <a:rPr lang="pt-BR" sz="2000" dirty="0"/>
              <a:t>- haja sido provado, mediante o catecumenato, na vida cristã</a:t>
            </a:r>
            <a:br>
              <a:rPr lang="pt-BR" sz="2000" dirty="0"/>
            </a:br>
            <a:r>
              <a:rPr lang="pt-BR" sz="2000" dirty="0"/>
              <a:t>- seja advertido para se arrepender dos seus pecados</a:t>
            </a:r>
            <a:br>
              <a:rPr lang="pt-BR" sz="2000" dirty="0"/>
            </a:br>
            <a:r>
              <a:rPr lang="pt-BR" sz="2000" dirty="0"/>
              <a:t>- Seja confirmado logo após o Batismo e participe da Celebração Eucarística, recebendo</a:t>
            </a:r>
            <a:br>
              <a:rPr lang="pt-BR" sz="2000" dirty="0"/>
            </a:br>
            <a:r>
              <a:rPr lang="pt-BR" sz="2000" dirty="0"/>
              <a:t>  a comunhão. </a:t>
            </a:r>
            <a:br>
              <a:rPr lang="pt-BR" sz="2000" dirty="0"/>
            </a:br>
            <a:endParaRPr lang="pt-BR" sz="2000" dirty="0"/>
          </a:p>
          <a:p>
            <a:r>
              <a:rPr lang="pt-BR" sz="2000" dirty="0"/>
              <a:t>- Perigo de Morte: pode ser batizado se, tendo algum conhecimento sobre   as verdades da fé, tenha manifestado vontade em receber o Batismo e  prometa guardar os mandamentos da religião cristã.</a:t>
            </a:r>
            <a:br>
              <a:rPr lang="pt-BR" sz="2000" dirty="0"/>
            </a:br>
            <a:r>
              <a:rPr lang="pt-BR" sz="2000" dirty="0"/>
              <a:t>   </a:t>
            </a:r>
            <a:br>
              <a:rPr lang="pt-BR" sz="2000" dirty="0"/>
            </a:br>
            <a:r>
              <a:rPr lang="pt-BR" sz="2000" dirty="0"/>
              <a:t>  </a:t>
            </a:r>
            <a:br>
              <a:rPr lang="pt-BR" sz="2000" dirty="0"/>
            </a:b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4083417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14</a:t>
            </a:fld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254283" y="147487"/>
            <a:ext cx="1154442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O que se requer com a celebração do Batismo</a:t>
            </a:r>
          </a:p>
          <a:p>
            <a:endParaRPr lang="pt-BR" sz="20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000" b="1" dirty="0"/>
              <a:t>Prazos</a:t>
            </a:r>
          </a:p>
          <a:p>
            <a:pPr marL="342900" indent="-342900">
              <a:buFontTx/>
              <a:buChar char="-"/>
            </a:pPr>
            <a:r>
              <a:rPr lang="pt-BR" sz="2000" dirty="0"/>
              <a:t>Em 1º lugar o bem estar da criança, a saúde da mãe (que deve estar sempre presente que possível), o tempo suficiente para a preparação dos pais e padrinhos e outras eventuais conveniências pastorais.</a:t>
            </a:r>
            <a:br>
              <a:rPr lang="pt-BR" sz="2000" dirty="0"/>
            </a:br>
            <a:endParaRPr lang="pt-BR" sz="2000" dirty="0"/>
          </a:p>
          <a:p>
            <a:pPr marL="342900" indent="-342900">
              <a:buFontTx/>
              <a:buChar char="-"/>
            </a:pPr>
            <a:r>
              <a:rPr lang="pt-BR" sz="2000" dirty="0"/>
              <a:t>Salvo em caso de necessidade, não sejam celebrados Batismo, Crisma, Ordenação e  </a:t>
            </a:r>
            <a:br>
              <a:rPr lang="pt-BR" sz="2000" dirty="0"/>
            </a:br>
            <a:r>
              <a:rPr lang="pt-BR" sz="2000" dirty="0"/>
              <a:t>  Matrimônio, em tempo de Quaresma.</a:t>
            </a:r>
          </a:p>
          <a:p>
            <a:pPr marL="342900" indent="-342900">
              <a:buFontTx/>
              <a:buChar char="-"/>
            </a:pPr>
            <a:endParaRPr lang="pt-BR" sz="2000" dirty="0"/>
          </a:p>
          <a:p>
            <a:r>
              <a:rPr lang="pt-BR" sz="2000" dirty="0"/>
              <a:t>- Para por em evidência a índole pascal do Batismo, recomenda-se a sua celebração na Vigília Pascal, ou no domingo, dia em que a Igreja comemora a ressurreição do Senhor.</a:t>
            </a:r>
          </a:p>
          <a:p>
            <a:br>
              <a:rPr lang="pt-BR" sz="2000" dirty="0"/>
            </a:br>
            <a:r>
              <a:rPr lang="pt-BR" sz="2000" dirty="0"/>
              <a:t>celebrado durante a Missa: clareza entre a relação do Batismo e a sagrada Eucaristia:</a:t>
            </a:r>
            <a:br>
              <a:rPr lang="pt-BR" sz="2000" dirty="0"/>
            </a:br>
            <a:r>
              <a:rPr lang="pt-BR" sz="2000" dirty="0"/>
              <a:t>não se faça com frequência;</a:t>
            </a:r>
            <a:br>
              <a:rPr lang="pt-BR" sz="2000" dirty="0"/>
            </a:br>
            <a:br>
              <a:rPr lang="pt-BR" sz="2000" dirty="0"/>
            </a:br>
            <a:r>
              <a:rPr lang="pt-BR" sz="2000" dirty="0"/>
              <a:t>datas e horários sejam divulgados previamente</a:t>
            </a:r>
            <a:br>
              <a:rPr lang="pt-BR" sz="2000" dirty="0"/>
            </a:br>
            <a:endParaRPr lang="pt-BR" sz="2000" dirty="0"/>
          </a:p>
          <a:p>
            <a:endParaRPr lang="pt-BR" sz="1600" b="1" dirty="0"/>
          </a:p>
        </p:txBody>
      </p:sp>
      <p:cxnSp>
        <p:nvCxnSpPr>
          <p:cNvPr id="5" name="Conector de Seta Reta 4"/>
          <p:cNvCxnSpPr/>
          <p:nvPr/>
        </p:nvCxnSpPr>
        <p:spPr>
          <a:xfrm flipH="1">
            <a:off x="3288890" y="3790342"/>
            <a:ext cx="294969" cy="501439"/>
          </a:xfrm>
          <a:prstGeom prst="straightConnector1">
            <a:avLst/>
          </a:prstGeom>
          <a:ln w="28575" cmpd="tri">
            <a:solidFill>
              <a:srgbClr val="FFFF00"/>
            </a:solidFill>
            <a:prstDash val="solid"/>
            <a:headEnd type="stealt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6048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15</a:t>
            </a:fld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108504" y="1158804"/>
            <a:ext cx="11620027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000" dirty="0"/>
              <a:t>Local ordinário da celebração do Batismo é a </a:t>
            </a:r>
            <a:r>
              <a:rPr lang="pt-BR" sz="2000" b="1" dirty="0"/>
              <a:t>PARÓQUIA</a:t>
            </a:r>
            <a:r>
              <a:rPr lang="pt-BR" sz="2000" dirty="0"/>
              <a:t> ou um dos seus oratórios públicos. </a:t>
            </a:r>
            <a:br>
              <a:rPr lang="pt-BR" sz="2000" dirty="0"/>
            </a:br>
            <a:br>
              <a:rPr lang="pt-BR" sz="2000" dirty="0"/>
            </a:br>
            <a:r>
              <a:rPr lang="pt-BR" sz="2000" dirty="0"/>
              <a:t>Dissuadir o querer o Batismo em maternidades, santuários, casas particulares, a  não ser em </a:t>
            </a:r>
            <a:r>
              <a:rPr lang="pt-BR" sz="2000" u="sng" dirty="0"/>
              <a:t>perigo de morte</a:t>
            </a:r>
            <a:r>
              <a:rPr lang="pt-BR" sz="2000" dirty="0"/>
              <a:t> ou” que uma causa justa aconselhe outra coisa”.</a:t>
            </a:r>
          </a:p>
          <a:p>
            <a:endParaRPr lang="pt-BR" sz="2000" dirty="0"/>
          </a:p>
          <a:p>
            <a:r>
              <a:rPr lang="pt-BR" sz="2000" dirty="0"/>
              <a:t>“Se, por causa da distância ou outras circunstâncias, o batizado não puder, sem </a:t>
            </a:r>
            <a:r>
              <a:rPr lang="pt-BR" sz="2000" b="1" dirty="0"/>
              <a:t>grave incômodo</a:t>
            </a:r>
            <a:r>
              <a:rPr lang="pt-BR" sz="2000" dirty="0"/>
              <a:t>, ser levado à Igreja paroquial ou outra Igreja ou oratório”, o “Batismo pode e deve ser conferido noutra Igreja ou oratório mais próximo, ou ainda noutro lugar decente”.</a:t>
            </a:r>
          </a:p>
          <a:p>
            <a:endParaRPr lang="pt-BR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000" b="1" dirty="0"/>
              <a:t>CANTO</a:t>
            </a:r>
          </a:p>
          <a:p>
            <a:r>
              <a:rPr lang="pt-BR" sz="2000" dirty="0"/>
              <a:t>Adequado para a celebração, colabora para manifestar a “alegria pascal que deve transparecer em todo o Rito”.</a:t>
            </a:r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endParaRPr lang="pt-BR" sz="2000" b="1" dirty="0"/>
          </a:p>
          <a:p>
            <a:br>
              <a:rPr lang="pt-BR" sz="2000" b="1" dirty="0"/>
            </a:br>
            <a:endParaRPr lang="pt-BR" sz="2000" b="1" dirty="0"/>
          </a:p>
        </p:txBody>
      </p:sp>
      <p:sp>
        <p:nvSpPr>
          <p:cNvPr id="5" name="Retângulo 4"/>
          <p:cNvSpPr/>
          <p:nvPr/>
        </p:nvSpPr>
        <p:spPr>
          <a:xfrm>
            <a:off x="212642" y="273979"/>
            <a:ext cx="60112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/>
              <a:t>O que se requer com a celebração do Batismo</a:t>
            </a:r>
          </a:p>
        </p:txBody>
      </p:sp>
    </p:spTree>
    <p:extLst>
      <p:ext uri="{BB962C8B-B14F-4D97-AF65-F5344CB8AC3E}">
        <p14:creationId xmlns:p14="http://schemas.microsoft.com/office/powerpoint/2010/main" val="2431580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16</a:t>
            </a:fld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235974" y="104150"/>
            <a:ext cx="11029089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O que se requer com a celebração do Batismo</a:t>
            </a:r>
          </a:p>
          <a:p>
            <a:endParaRPr lang="pt-BR" sz="2000" b="1" dirty="0"/>
          </a:p>
          <a:p>
            <a:endParaRPr lang="pt-BR" sz="20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000" b="1" dirty="0"/>
              <a:t>Observância do Rito</a:t>
            </a:r>
          </a:p>
          <a:p>
            <a:pPr marL="342900" indent="-342900">
              <a:buFontTx/>
              <a:buChar char="-"/>
            </a:pPr>
            <a:r>
              <a:rPr lang="pt-BR" sz="2000" dirty="0"/>
              <a:t>Evitar simplificações desnecessárias</a:t>
            </a:r>
          </a:p>
          <a:p>
            <a:pPr marL="342900" indent="-342900">
              <a:buFontTx/>
              <a:buChar char="-"/>
            </a:pPr>
            <a:r>
              <a:rPr lang="pt-BR" sz="2000" dirty="0"/>
              <a:t>Evitar inclusões da criatividade </a:t>
            </a:r>
          </a:p>
          <a:p>
            <a:pPr marL="342900" indent="-342900">
              <a:buFontTx/>
              <a:buChar char="-"/>
            </a:pPr>
            <a:r>
              <a:rPr lang="pt-BR" sz="2000" dirty="0"/>
              <a:t>Quem PRESIDE deve observar integralmente o Rito aprovado pela Igreja.</a:t>
            </a:r>
            <a:br>
              <a:rPr lang="pt-BR" sz="2000" dirty="0"/>
            </a:br>
            <a:r>
              <a:rPr lang="pt-BR" sz="2000" dirty="0"/>
              <a:t>O Rito é, por si mesmo, bastante eloquente.</a:t>
            </a:r>
          </a:p>
          <a:p>
            <a:pPr marL="342900" indent="-342900">
              <a:buFontTx/>
              <a:buChar char="-"/>
            </a:pPr>
            <a:endParaRPr lang="pt-BR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000" b="1" dirty="0"/>
              <a:t>Celebração da Palavra</a:t>
            </a:r>
          </a:p>
          <a:p>
            <a:r>
              <a:rPr lang="pt-BR" sz="2000" dirty="0"/>
              <a:t>“A sagrada celebração da Palavra de Deus pretende que, antes da ação do mistério, seja despertada a fé dos pais, padrinhos e de todos os presentes e que numa prece comum se implorem os frutos do Sacramento”.</a:t>
            </a:r>
            <a:br>
              <a:rPr lang="pt-BR" sz="2000" dirty="0"/>
            </a:br>
            <a:endParaRPr lang="pt-BR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000" b="1" dirty="0"/>
              <a:t>ÓLEO DOS CATECUMENOS</a:t>
            </a:r>
            <a:r>
              <a:rPr lang="pt-BR" sz="2000" dirty="0"/>
              <a:t>: no Brasil , por motivo pastoral, o óleo dos catecúmenos pode ser abençoado pelo sacerdote, na celebração do Batismo.</a:t>
            </a:r>
          </a:p>
          <a:p>
            <a:endParaRPr lang="pt-BR" sz="2000" dirty="0"/>
          </a:p>
          <a:p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613061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17</a:t>
            </a:fld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191729" y="147480"/>
            <a:ext cx="1172496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Ofícios e funções na celebração do Batismo</a:t>
            </a:r>
          </a:p>
          <a:p>
            <a:endParaRPr lang="pt-BR" sz="2000" b="1" dirty="0"/>
          </a:p>
          <a:p>
            <a:pPr marL="457200" indent="-457200">
              <a:buAutoNum type="alphaLcParenR"/>
            </a:pPr>
            <a:r>
              <a:rPr lang="pt-BR" sz="2000" dirty="0"/>
              <a:t>Ministro do Batismo: bispos, presbíteros e diáconos</a:t>
            </a:r>
          </a:p>
          <a:p>
            <a:pPr marL="457200" indent="-457200">
              <a:buAutoNum type="alphaLcParenR"/>
            </a:pPr>
            <a:r>
              <a:rPr lang="pt-BR" sz="2000" dirty="0"/>
              <a:t>Povo de Deus</a:t>
            </a:r>
          </a:p>
          <a:p>
            <a:pPr marL="457200" indent="-457200">
              <a:buAutoNum type="alphaLcParenR"/>
            </a:pPr>
            <a:r>
              <a:rPr lang="pt-BR" sz="2000" dirty="0"/>
              <a:t>Pais</a:t>
            </a:r>
          </a:p>
          <a:p>
            <a:pPr marL="457200" indent="-457200">
              <a:buAutoNum type="alphaLcParenR"/>
            </a:pPr>
            <a:r>
              <a:rPr lang="pt-BR" sz="2000" dirty="0"/>
              <a:t>Padrinhos</a:t>
            </a:r>
          </a:p>
          <a:p>
            <a:pPr marL="457200" indent="-457200">
              <a:buAutoNum type="alphaLcParenR"/>
            </a:pPr>
            <a:endParaRPr lang="pt-BR" sz="2000" dirty="0"/>
          </a:p>
          <a:p>
            <a:r>
              <a:rPr lang="pt-BR" sz="2000" dirty="0"/>
              <a:t>Na </a:t>
            </a:r>
            <a:r>
              <a:rPr lang="pt-BR" sz="2000" u="sng" dirty="0"/>
              <a:t>falta de um sacerdote ou diácono</a:t>
            </a:r>
            <a:r>
              <a:rPr lang="pt-BR" sz="2000" dirty="0"/>
              <a:t>, sobretudo em caso de perigo de morte, “qualquer fiel, e mesmo qualquer pessoa movida pela reta intenção, pode, por vezes, e até deve, administrar o Batismo”.</a:t>
            </a:r>
            <a:br>
              <a:rPr lang="pt-BR" sz="2000" dirty="0"/>
            </a:br>
            <a:br>
              <a:rPr lang="pt-BR" sz="2000" dirty="0"/>
            </a:br>
            <a:r>
              <a:rPr lang="pt-BR" sz="2000" u="sng" dirty="0"/>
              <a:t>Perigo de Morte</a:t>
            </a:r>
            <a:r>
              <a:rPr lang="pt-BR" sz="2000" dirty="0"/>
              <a:t>: “Convém, todavia, que se reúna uma pequena Comunidade, e haja, se possível, ao menos uma ou duas testemunhas.</a:t>
            </a:r>
          </a:p>
          <a:p>
            <a:endParaRPr lang="pt-BR" sz="2000" dirty="0"/>
          </a:p>
          <a:p>
            <a:r>
              <a:rPr lang="pt-BR" sz="2000" b="1" dirty="0"/>
              <a:t>“</a:t>
            </a:r>
            <a:r>
              <a:rPr lang="pt-BR" sz="2000" dirty="0"/>
              <a:t>Exceto em caso de necessidade, a ninguém é permitido, sem a devida licença, administrar o Batismo em </a:t>
            </a:r>
            <a:r>
              <a:rPr lang="pt-BR" sz="2000" u="sng" dirty="0"/>
              <a:t>território alheio</a:t>
            </a:r>
            <a:r>
              <a:rPr lang="pt-BR" sz="2000" dirty="0"/>
              <a:t>, nem mesmo aos seus súditos”.</a:t>
            </a:r>
          </a:p>
          <a:p>
            <a:endParaRPr lang="pt-BR" sz="2000" b="1" dirty="0"/>
          </a:p>
          <a:p>
            <a:r>
              <a:rPr lang="pt-BR" sz="2000" b="1" dirty="0"/>
              <a:t>“</a:t>
            </a:r>
            <a:r>
              <a:rPr lang="pt-BR" sz="2000" dirty="0"/>
              <a:t>Dê-se o conhecimento ao bispo diocesano do Batismo de Adultos, ao menos dos que já completaram 14 anos de idade, para que, se o julgar conveniente, ele mesmo o administre”.</a:t>
            </a:r>
          </a:p>
        </p:txBody>
      </p:sp>
    </p:spTree>
    <p:extLst>
      <p:ext uri="{BB962C8B-B14F-4D97-AF65-F5344CB8AC3E}">
        <p14:creationId xmlns:p14="http://schemas.microsoft.com/office/powerpoint/2010/main" val="3884876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18</a:t>
            </a:fld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398206" y="294968"/>
            <a:ext cx="1163647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Ofícios e funções na celebração do Batismo</a:t>
            </a:r>
          </a:p>
          <a:p>
            <a:endParaRPr lang="pt-BR" sz="20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000" b="1" dirty="0"/>
              <a:t>O Povo de Deus – a Igreja – a Comunidade Local</a:t>
            </a:r>
            <a:br>
              <a:rPr lang="pt-BR" sz="2000" b="1" dirty="0"/>
            </a:br>
            <a:r>
              <a:rPr lang="pt-BR" sz="2000" dirty="0"/>
              <a:t>é “de toda conveniência que o povo de Deus seja representado por amigos, vizinhos, familiares e outros membros da Igreja local. </a:t>
            </a:r>
            <a:br>
              <a:rPr lang="pt-BR" sz="2000" dirty="0"/>
            </a:br>
            <a:endParaRPr lang="pt-BR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000" b="1" dirty="0"/>
              <a:t>Os Pais</a:t>
            </a:r>
            <a:br>
              <a:rPr lang="pt-BR" sz="2000" b="1" dirty="0"/>
            </a:br>
            <a:r>
              <a:rPr lang="pt-BR" sz="2000" b="1" dirty="0"/>
              <a:t>“</a:t>
            </a:r>
            <a:r>
              <a:rPr lang="pt-BR" sz="2000" dirty="0"/>
              <a:t>Os pais têm o dever gravíssimo e o direito primário de, na medida das suas forças, darem aos filhos educação tanto física, social e cultural, quanto moral e religiosa”.</a:t>
            </a:r>
            <a:br>
              <a:rPr lang="pt-BR" sz="2000" dirty="0"/>
            </a:br>
            <a:br>
              <a:rPr lang="pt-BR" sz="2000" dirty="0"/>
            </a:br>
            <a:r>
              <a:rPr lang="pt-BR" sz="2000" dirty="0"/>
              <a:t>“É de toda importância que os pais estejam presente à celebração durante a qual o filho renascerá pela água e pelo Espírito Santo”.</a:t>
            </a:r>
            <a:br>
              <a:rPr lang="pt-BR" sz="2000" dirty="0"/>
            </a:br>
            <a:br>
              <a:rPr lang="pt-BR" sz="2000" dirty="0"/>
            </a:br>
            <a:r>
              <a:rPr lang="pt-BR" sz="2000" dirty="0"/>
              <a:t>“Se, porventura, algum deles, impedido por sua consciência, não puder fazer a procissão de fé, por exemplo, por não ser católico,  pode permanecer calado; contudo, ser-lhe-á </a:t>
            </a:r>
            <a:br>
              <a:rPr lang="pt-BR" sz="2000" dirty="0"/>
            </a:br>
            <a:r>
              <a:rPr lang="pt-BR" sz="2000" dirty="0"/>
              <a:t>perguntado se, ao solicitar o Batismo para a criança, cuidará ou ao menos consentirá que ela seja instruída na fé batismal”.</a:t>
            </a:r>
          </a:p>
          <a:p>
            <a:br>
              <a:rPr lang="pt-BR" sz="2000" dirty="0"/>
            </a:b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30667762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19</a:t>
            </a:fld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62237" y="88492"/>
            <a:ext cx="9430210" cy="581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Ofícios e funções na celebração do Batismo</a:t>
            </a:r>
          </a:p>
          <a:p>
            <a:endParaRPr lang="pt-BR" sz="2400" b="1" dirty="0"/>
          </a:p>
          <a:p>
            <a:r>
              <a:rPr lang="pt-BR" sz="2400" b="1" dirty="0"/>
              <a:t>Os Pais</a:t>
            </a:r>
          </a:p>
          <a:p>
            <a:r>
              <a:rPr lang="pt-BR" sz="2000" dirty="0"/>
              <a:t>Após a celebração do Batismo, os Pais:</a:t>
            </a:r>
          </a:p>
          <a:p>
            <a:pPr marL="342900" indent="-342900">
              <a:buFontTx/>
              <a:buChar char="-"/>
            </a:pPr>
            <a:r>
              <a:rPr lang="pt-BR" sz="2000" dirty="0"/>
              <a:t>Devem levar a criança ao conhecimento de Deus;</a:t>
            </a:r>
          </a:p>
          <a:p>
            <a:pPr marL="342900" indent="-342900">
              <a:buFontTx/>
              <a:buChar char="-"/>
            </a:pPr>
            <a:r>
              <a:rPr lang="pt-BR" sz="2000" dirty="0"/>
              <a:t>Cuidar para que recebe a Crisma;</a:t>
            </a:r>
          </a:p>
          <a:p>
            <a:pPr marL="342900" indent="-342900">
              <a:buFontTx/>
              <a:buChar char="-"/>
            </a:pPr>
            <a:r>
              <a:rPr lang="pt-BR" sz="2000" dirty="0"/>
              <a:t>Cuidar para que participe da Eucaristia;</a:t>
            </a:r>
          </a:p>
          <a:p>
            <a:pPr marL="342900" indent="-342900">
              <a:buFontTx/>
              <a:buChar char="-"/>
            </a:pPr>
            <a:r>
              <a:rPr lang="pt-BR" sz="2000" dirty="0"/>
              <a:t>Participação nas missas e celebrações da Palavra aos domingos e dias santos;</a:t>
            </a:r>
          </a:p>
          <a:p>
            <a:pPr marL="342900" indent="-342900">
              <a:buFontTx/>
              <a:buChar char="-"/>
            </a:pPr>
            <a:r>
              <a:rPr lang="pt-BR" sz="2000" dirty="0"/>
              <a:t>Participação nas atividades pastorais;</a:t>
            </a:r>
          </a:p>
          <a:p>
            <a:pPr marL="342900" indent="-342900">
              <a:buFontTx/>
              <a:buChar char="-"/>
            </a:pPr>
            <a:r>
              <a:rPr lang="pt-BR" sz="2000" dirty="0"/>
              <a:t>Ser dizimista;</a:t>
            </a:r>
          </a:p>
          <a:p>
            <a:pPr marL="342900" indent="-342900">
              <a:buFontTx/>
              <a:buChar char="-"/>
            </a:pPr>
            <a:r>
              <a:rPr lang="pt-BR" sz="2000" dirty="0"/>
              <a:t>Participação na preparação oferecida na própria paróquia;</a:t>
            </a:r>
          </a:p>
          <a:p>
            <a:pPr marL="342900" indent="-342900">
              <a:buFontTx/>
              <a:buChar char="-"/>
            </a:pPr>
            <a:r>
              <a:rPr lang="pt-BR" dirty="0"/>
              <a:t>Entrevista com o pároco: dúvidas/esclarecimentos sobre validade do batismo de outras Igrejas</a:t>
            </a:r>
            <a:r>
              <a:rPr lang="pt-BR" sz="2000" dirty="0"/>
              <a:t>;</a:t>
            </a:r>
          </a:p>
          <a:p>
            <a:pPr marL="342900" indent="-342900">
              <a:buFontTx/>
              <a:buChar char="-"/>
            </a:pPr>
            <a:r>
              <a:rPr lang="pt-BR" sz="2000" dirty="0"/>
              <a:t>Se os pais não tiverem o Sacramento do Matrimônio, que os padrinhos o tenham;</a:t>
            </a:r>
          </a:p>
          <a:p>
            <a:pPr marL="342900" indent="-342900">
              <a:buFontTx/>
              <a:buChar char="-"/>
            </a:pPr>
            <a:r>
              <a:rPr lang="pt-BR" sz="2000" dirty="0"/>
              <a:t>Se os pais residem em outra paróquia, convém apresentar autorização do pároco da </a:t>
            </a:r>
            <a:br>
              <a:rPr lang="pt-BR" sz="2000" dirty="0"/>
            </a:br>
            <a:r>
              <a:rPr lang="pt-BR" sz="2000" dirty="0"/>
              <a:t>paróquia de origem para a preparação e para o próprio o Batismo, salvaguardando </a:t>
            </a:r>
            <a:br>
              <a:rPr lang="pt-BR" sz="2000" dirty="0"/>
            </a:br>
            <a:r>
              <a:rPr lang="pt-BR" sz="2000" dirty="0"/>
              <a:t>os casos em que a residência seja uma e a paróquia adotada pela família outra. </a:t>
            </a:r>
          </a:p>
          <a:p>
            <a:pPr marL="342900" indent="-342900">
              <a:buFontTx/>
              <a:buChar char="-"/>
            </a:pPr>
            <a:r>
              <a:rPr lang="pt-BR" sz="2000" dirty="0"/>
              <a:t>Deve evitar motivações de cunho estético ou social na escolha do local do Batismo. </a:t>
            </a:r>
          </a:p>
          <a:p>
            <a:pPr marL="342900" indent="-342900">
              <a:buFontTx/>
              <a:buChar char="-"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626623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2</a:t>
            </a:fld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628128" y="213013"/>
            <a:ext cx="10650673" cy="64017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1. INTRODUÇÃO</a:t>
            </a:r>
            <a:br>
              <a:rPr lang="pt-BR" sz="2000" b="1" dirty="0"/>
            </a:br>
            <a:endParaRPr lang="pt-BR" sz="20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b="1" dirty="0"/>
              <a:t> CONCÍLIO VATICANO II:	BISPOS</a:t>
            </a:r>
            <a:br>
              <a:rPr lang="pt-BR" sz="2000" b="1" dirty="0"/>
            </a:br>
            <a:r>
              <a:rPr lang="pt-BR" sz="2000" b="1" dirty="0"/>
              <a:t> “OS PRINCIPAIS ADMINISTRADORES DOS MISTÉRIOS DE DEUS, COMO TAMBÉM </a:t>
            </a:r>
            <a:br>
              <a:rPr lang="pt-BR" sz="2000" b="1" dirty="0"/>
            </a:br>
            <a:r>
              <a:rPr lang="pt-BR" sz="2000" b="1" dirty="0"/>
              <a:t>ORDENADORES, PROMOTORES E GUARDAS DE TODA A VIDA LITÚRGICA NA IGREJA”</a:t>
            </a:r>
            <a:br>
              <a:rPr lang="pt-BR" sz="2000" b="1" dirty="0"/>
            </a:br>
            <a:br>
              <a:rPr lang="pt-BR" sz="2000" b="1" dirty="0"/>
            </a:br>
            <a:endParaRPr lang="pt-BR" sz="20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b="1" dirty="0"/>
              <a:t> DIRETRIZES 			RITUAL DO BATISMO DE CRIANÇAS</a:t>
            </a:r>
            <a:br>
              <a:rPr lang="pt-BR" sz="2000" b="1" dirty="0"/>
            </a:br>
            <a:r>
              <a:rPr lang="pt-BR" sz="2000" b="1" dirty="0"/>
              <a:t>				RITO DE INICIAÇÃO CRISTÃ DE ADULTOS</a:t>
            </a:r>
            <a:br>
              <a:rPr lang="pt-BR" sz="2000" b="1" dirty="0"/>
            </a:br>
            <a:r>
              <a:rPr lang="pt-BR" sz="2000" b="1" dirty="0"/>
              <a:t> 				CÓDIGO DE DIREITO CANÔNICO</a:t>
            </a:r>
            <a:br>
              <a:rPr lang="pt-BR" sz="2000" b="1" dirty="0"/>
            </a:br>
            <a:endParaRPr lang="pt-BR" sz="20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000" b="1" dirty="0"/>
              <a:t> QUESTÕES PRÁTICAS</a:t>
            </a:r>
            <a:br>
              <a:rPr lang="pt-BR" sz="2000" b="1" dirty="0"/>
            </a:br>
            <a:endParaRPr lang="pt-BR" sz="20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000" b="1" dirty="0"/>
              <a:t> QUESTÕES ESPECÍFICAS</a:t>
            </a:r>
          </a:p>
          <a:p>
            <a:endParaRPr lang="pt-BR" sz="2000" b="1" dirty="0"/>
          </a:p>
          <a:p>
            <a:r>
              <a:rPr lang="pt-BR" sz="2000" b="1" dirty="0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15873080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20</a:t>
            </a:fld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353961" y="59002"/>
            <a:ext cx="11592233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Ofícios e funções na celebração do Batismo</a:t>
            </a:r>
          </a:p>
          <a:p>
            <a:endParaRPr lang="pt-BR" sz="2400" b="1" dirty="0"/>
          </a:p>
          <a:p>
            <a:r>
              <a:rPr lang="pt-BR" sz="2000" b="1" dirty="0"/>
              <a:t>Os Padrinhos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Ajudar na preparação para o Sacramento; Zele pela perseverança na fé e na vida cristã; Ajude os pais a educar na fé a criança; Dê testemunho de fé da Igreja.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r>
              <a:rPr lang="pt-BR" sz="2000" dirty="0"/>
              <a:t>REQUISITOS:</a:t>
            </a:r>
          </a:p>
          <a:p>
            <a:pPr lvl="0"/>
            <a:r>
              <a:rPr lang="pt-BR" sz="2000" dirty="0"/>
              <a:t>a) “seja designado pelo próprio batizando ou pelos pais ou por quem faz as vezes destes ou, na falta deles, pelo pároco ou ministro, e possua aptidão e in­tenção de desempenhar este múnus”;</a:t>
            </a:r>
            <a:br>
              <a:rPr lang="pt-BR" sz="2000" dirty="0"/>
            </a:br>
            <a:endParaRPr lang="pt-BR" sz="2000" dirty="0"/>
          </a:p>
          <a:p>
            <a:pPr lvl="0"/>
            <a:r>
              <a:rPr lang="pt-BR" sz="2000" dirty="0"/>
              <a:t>b) “tenha completado dezesseis anos de idade, a não ser que outra idade te­nha sido determinada” pelo Arcebispo, ou se o pároco ou o ministro julgar que existe justa causa para admitir uma exceção; em todos os casos, é preciso que tenha maturidade para esse ofício;</a:t>
            </a:r>
          </a:p>
          <a:p>
            <a:pPr lvl="0"/>
            <a:endParaRPr lang="pt-BR" sz="2000" dirty="0"/>
          </a:p>
          <a:p>
            <a:pPr lvl="0"/>
            <a: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c) seja já iniciado nos três Sacramentos, do Batismo, da Crisma e da Eucaristia, e leve </a:t>
            </a:r>
            <a:b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uma vida que corresponda à fé e ao ofício que vai desempenhar;</a:t>
            </a:r>
            <a:b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dirty="0">
                <a:cs typeface="Times New Roman" panose="02020603050405020304" pitchFamily="18" charset="0"/>
              </a:rPr>
              <a:t>d) </a:t>
            </a:r>
            <a:r>
              <a:rPr lang="pt-BR" sz="2000" dirty="0">
                <a:ea typeface="Calibri" panose="020F0502020204030204" pitchFamily="34" charset="0"/>
                <a:cs typeface="Times New Roman" panose="02020603050405020304" pitchFamily="18" charset="0"/>
              </a:rPr>
              <a:t>não seja o pai ou a mãe do batizando;</a:t>
            </a:r>
          </a:p>
          <a:p>
            <a:pPr lvl="0"/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7130775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21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393290" y="229202"/>
            <a:ext cx="11567651" cy="598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tabLst>
                <a:tab pos="1386840" algn="l"/>
                <a:tab pos="5621020" algn="r"/>
              </a:tabLst>
            </a:pPr>
            <a:r>
              <a:rPr lang="pt-BR" sz="2400" b="1" dirty="0"/>
              <a:t>Ofícios e funções na celebração do Batismo - Os Padrinhos</a:t>
            </a:r>
            <a:br>
              <a:rPr lang="pt-BR" sz="2400" b="1" dirty="0"/>
            </a:br>
            <a:r>
              <a:rPr lang="pt-BR" sz="2400" dirty="0"/>
              <a:t>e</a:t>
            </a:r>
            <a:r>
              <a:rPr lang="pt-BR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 p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ertença à Igreja Católica e pelo Direito não esteja impedido de exercer tal ofício, nem</a:t>
            </a:r>
            <a:b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sujeito a uma pena canônica legitimamente aplicada ou declarada;</a:t>
            </a:r>
            <a:b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f) tenha participado na preparação oferecida, de preferência pela paróquia em que o</a:t>
            </a:r>
            <a:br>
              <a:rPr lang="pt-BR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Batismo vai se realizar.</a:t>
            </a:r>
            <a:br>
              <a:rPr lang="pt-BR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2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600"/>
              </a:spcAft>
              <a:tabLst>
                <a:tab pos="1386840" algn="l"/>
                <a:tab pos="5621020" algn="r"/>
              </a:tabLst>
            </a:pPr>
            <a:r>
              <a:rPr lang="pt-BR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g) Casais em nova união: discernimento do PÁROCO</a:t>
            </a:r>
            <a:br>
              <a:rPr lang="pt-BR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2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1386840" algn="l"/>
                <a:tab pos="5621020" algn="r"/>
              </a:tabLst>
            </a:pPr>
            <a:r>
              <a:rPr lang="pt-BR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h) </a:t>
            </a:r>
            <a:r>
              <a:rPr lang="pt-BR" sz="2000" dirty="0"/>
              <a:t>- Uma pessoa batizada em uma </a:t>
            </a:r>
            <a:r>
              <a:rPr lang="pt-BR" sz="2000" b="1" dirty="0"/>
              <a:t>igreja não católica </a:t>
            </a:r>
            <a:r>
              <a:rPr lang="pt-BR" sz="2000" dirty="0"/>
              <a:t>só pode ser admitida como </a:t>
            </a:r>
            <a:r>
              <a:rPr lang="pt-BR" sz="2000" u="sng" dirty="0"/>
              <a:t>testemunha </a:t>
            </a:r>
            <a:r>
              <a:rPr lang="pt-BR" sz="2000" dirty="0"/>
              <a:t> do Batismo, e sempre acompanhada de um padrinho ou madrinha católico;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1386840" algn="l"/>
                <a:tab pos="5621020" algn="r"/>
              </a:tabLst>
            </a:pPr>
            <a:endParaRPr lang="pt-BR" sz="2000" dirty="0"/>
          </a:p>
          <a:p>
            <a:r>
              <a:rPr lang="pt-BR" sz="2000" dirty="0"/>
              <a:t>i) “Quem administra o Batismo procure que, se não houver padrinho, haja ao menos uma </a:t>
            </a:r>
            <a:br>
              <a:rPr lang="pt-BR" sz="2000" dirty="0"/>
            </a:br>
            <a:r>
              <a:rPr lang="pt-BR" sz="2000" dirty="0"/>
              <a:t>  testemunha, com que se possa provar” a efetivação do Sacramento; </a:t>
            </a:r>
          </a:p>
          <a:p>
            <a:endParaRPr lang="pt-BR" sz="2000" dirty="0"/>
          </a:p>
          <a:p>
            <a:r>
              <a:rPr lang="pt-BR" sz="2000" dirty="0"/>
              <a:t>j) “Haja um só padrinho ou uma só madrinha, ou então um padrinho e uma madrinha” </a:t>
            </a:r>
            <a:br>
              <a:rPr lang="pt-BR" sz="2000" dirty="0"/>
            </a:br>
            <a:r>
              <a:rPr lang="pt-BR" sz="2000" dirty="0"/>
              <a:t>    para cada criança.</a:t>
            </a:r>
            <a:endParaRPr lang="pt-BR" sz="2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4644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22</a:t>
            </a:fld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202053" y="122903"/>
            <a:ext cx="114934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A CELEBRAÇÃO DO BATISMO POR ETAPAS</a:t>
            </a:r>
          </a:p>
          <a:p>
            <a:r>
              <a:rPr lang="pt-BR" sz="2000" dirty="0"/>
              <a:t>“A celebração do Batismo de crianças pode ser realizada em 2 (duas) etapas, segundo as circunstâncias”, realizadas, de preferência, durante a celebração dominical.</a:t>
            </a:r>
            <a:br>
              <a:rPr lang="pt-BR" sz="2000" dirty="0"/>
            </a:br>
            <a:endParaRPr lang="pt-BR" sz="2000" dirty="0"/>
          </a:p>
          <a:p>
            <a:r>
              <a:rPr lang="pt-BR" sz="2000" dirty="0"/>
              <a:t>Estas etapas podem ser realizadas em 2 domingos 	do Tempo Comum, do Advento, </a:t>
            </a:r>
            <a:br>
              <a:rPr lang="pt-BR" sz="2000" dirty="0"/>
            </a:br>
            <a:r>
              <a:rPr lang="pt-BR" sz="2000" dirty="0"/>
              <a:t>do Natal, do Tempo Pascal, reservando-se o Tempo da Quaresma, de preferência, para a celebração das etapas do Batismo de adultos”.</a:t>
            </a:r>
            <a:endParaRPr lang="pt-BR" sz="2800" dirty="0"/>
          </a:p>
        </p:txBody>
      </p:sp>
      <p:sp>
        <p:nvSpPr>
          <p:cNvPr id="6" name="Retângulo 5"/>
          <p:cNvSpPr/>
          <p:nvPr/>
        </p:nvSpPr>
        <p:spPr>
          <a:xfrm>
            <a:off x="236561" y="2667289"/>
            <a:ext cx="551531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u="sng" dirty="0"/>
              <a:t>1ª Etapa</a:t>
            </a:r>
            <a:r>
              <a:rPr lang="pt-BR" sz="2000" dirty="0"/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Introdução,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Canto inicial;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Saudação litúrgica e acolhida;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Apresentação das crianças;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Sinal da cruz e acolhida na Igreja;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Liturgia da Palavra;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Homilia;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Oração dos fiéis;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Oração do exorcismo;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Unção com o óleo dos catecúmenos</a:t>
            </a:r>
            <a:endParaRPr lang="pt-BR" sz="2800" dirty="0"/>
          </a:p>
        </p:txBody>
      </p:sp>
      <p:sp>
        <p:nvSpPr>
          <p:cNvPr id="7" name="Retângulo 6"/>
          <p:cNvSpPr/>
          <p:nvPr/>
        </p:nvSpPr>
        <p:spPr>
          <a:xfrm>
            <a:off x="5948762" y="2488336"/>
            <a:ext cx="4921046" cy="3760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/>
              <a:t>2ª Etapa:</a:t>
            </a:r>
            <a:br>
              <a:rPr lang="pt-BR" sz="2000" dirty="0"/>
            </a:br>
            <a:r>
              <a:rPr lang="pt-BR" sz="2000" dirty="0"/>
              <a:t>.   Apresentação das crianças; </a:t>
            </a:r>
            <a:br>
              <a:rPr lang="pt-BR" sz="2000" dirty="0"/>
            </a:br>
            <a:r>
              <a:rPr lang="pt-BR" sz="2000" dirty="0"/>
              <a:t>.   Ladainha;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Bênção da água;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Promessas batismais;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Batismo;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Aspersão da assembleia;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Unção com o óleo do Crisma;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Rito da veste branca;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Consagração a Nossa Senhora</a:t>
            </a:r>
          </a:p>
        </p:txBody>
      </p:sp>
    </p:spTree>
    <p:extLst>
      <p:ext uri="{BB962C8B-B14F-4D97-AF65-F5344CB8AC3E}">
        <p14:creationId xmlns:p14="http://schemas.microsoft.com/office/powerpoint/2010/main" val="4656063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23</a:t>
            </a:fld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176980" y="59000"/>
            <a:ext cx="1201501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O Batismo realizado em outras confissões religiosas</a:t>
            </a:r>
          </a:p>
          <a:p>
            <a:endParaRPr lang="pt-BR" sz="2800" b="1" dirty="0"/>
          </a:p>
          <a:p>
            <a:r>
              <a:rPr lang="pt-BR" sz="2000" dirty="0"/>
              <a:t>O Batismo é, também, o “vínculo sacramental da unidade existente entre aqueles que </a:t>
            </a:r>
            <a:br>
              <a:rPr lang="pt-BR" sz="2000" dirty="0"/>
            </a:br>
            <a:r>
              <a:rPr lang="pt-BR" sz="2000" dirty="0"/>
              <a:t>com ele são marcados”. </a:t>
            </a:r>
          </a:p>
          <a:p>
            <a:endParaRPr lang="pt-BR" sz="2000" dirty="0"/>
          </a:p>
          <a:p>
            <a:r>
              <a:rPr lang="pt-BR" sz="2000" dirty="0"/>
              <a:t>Assim, não se devem </a:t>
            </a:r>
            <a:r>
              <a:rPr lang="pt-BR" sz="2000" u="sng" dirty="0"/>
              <a:t>batizar sob condição </a:t>
            </a:r>
            <a:r>
              <a:rPr lang="pt-BR" sz="2000" dirty="0"/>
              <a:t>“os batizados numa comunidade eclesial não católica, a não ser que, examinadas atentamente a matéria e a forma utilizadas na colação do Batismo e tendo em conta a intenção do batizado adulto e do ministro batizante, exista razão séria para se duvidar da validade do Batismo”.</a:t>
            </a:r>
          </a:p>
          <a:p>
            <a:r>
              <a:rPr lang="pt-BR" sz="2000" dirty="0"/>
              <a:t> </a:t>
            </a:r>
            <a:br>
              <a:rPr lang="pt-BR" sz="2000" dirty="0"/>
            </a:br>
            <a:r>
              <a:rPr lang="pt-BR" sz="2000" dirty="0"/>
              <a:t>Nesse caso sim, o Batismo seja conferido sob condição, mas não sem que antes o batizando seja conscientizado sobre a doutrina acerca dos Sacramentos e sobre os motivos da dúvida sobre a validade do Batismo recebido anteriormente. No caso de crianças, essas informações</a:t>
            </a:r>
            <a:br>
              <a:rPr lang="pt-BR" sz="2000" dirty="0"/>
            </a:br>
            <a:r>
              <a:rPr lang="pt-BR" sz="2000" dirty="0"/>
              <a:t>devem ser dadas aos pais.</a:t>
            </a:r>
            <a:r>
              <a:rPr lang="pt-BR" sz="2800" dirty="0"/>
              <a:t> </a:t>
            </a:r>
            <a:endParaRPr lang="pt-BR" sz="2000" dirty="0"/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5142235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24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125117" y="324217"/>
            <a:ext cx="11380328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2400" b="1" dirty="0"/>
              <a:t>O Batismo realizado em outras confissões religiosas</a:t>
            </a:r>
          </a:p>
          <a:p>
            <a:pPr>
              <a:spcAft>
                <a:spcPts val="600"/>
              </a:spcAft>
            </a:pPr>
            <a:endParaRPr lang="pt-BR" sz="2000" spc="-195" dirty="0">
              <a:latin typeface="+mj-lt"/>
              <a:ea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pt-BR" sz="2000" spc="-195" dirty="0">
                <a:latin typeface="+mj-lt"/>
                <a:ea typeface="Calibri" panose="020F0502020204030204" pitchFamily="34" charset="0"/>
              </a:rPr>
              <a:t>“</a:t>
            </a:r>
            <a:r>
              <a:rPr lang="pt-BR" sz="2000" dirty="0">
                <a:latin typeface="+mj-lt"/>
                <a:ea typeface="Calibri" panose="020F0502020204030204" pitchFamily="34" charset="0"/>
              </a:rPr>
              <a:t>São</a:t>
            </a:r>
            <a:r>
              <a:rPr lang="pt-BR" sz="2000" spc="-185" dirty="0">
                <a:latin typeface="+mj-lt"/>
                <a:ea typeface="Calibri" panose="020F0502020204030204" pitchFamily="34" charset="0"/>
              </a:rPr>
              <a:t> </a:t>
            </a:r>
            <a:r>
              <a:rPr lang="pt-BR" sz="2000" dirty="0">
                <a:latin typeface="+mj-lt"/>
                <a:ea typeface="Calibri" panose="020F0502020204030204" pitchFamily="34" charset="0"/>
              </a:rPr>
              <a:t>válidos</a:t>
            </a:r>
            <a:r>
              <a:rPr lang="pt-BR" sz="2000" spc="-120" dirty="0">
                <a:latin typeface="+mj-lt"/>
                <a:ea typeface="Calibri" panose="020F0502020204030204" pitchFamily="34" charset="0"/>
              </a:rPr>
              <a:t> </a:t>
            </a:r>
            <a:r>
              <a:rPr lang="pt-BR" sz="2000" dirty="0">
                <a:latin typeface="+mj-lt"/>
                <a:ea typeface="Calibri" panose="020F0502020204030204" pitchFamily="34" charset="0"/>
              </a:rPr>
              <a:t>os</a:t>
            </a:r>
            <a:r>
              <a:rPr lang="pt-BR" sz="2000" spc="-190" dirty="0">
                <a:latin typeface="+mj-lt"/>
                <a:ea typeface="Calibri" panose="020F0502020204030204" pitchFamily="34" charset="0"/>
              </a:rPr>
              <a:t> </a:t>
            </a:r>
            <a:r>
              <a:rPr lang="pt-BR" sz="2000" dirty="0">
                <a:latin typeface="+mj-lt"/>
                <a:ea typeface="Calibri" panose="020F0502020204030204" pitchFamily="34" charset="0"/>
              </a:rPr>
              <a:t>batizados</a:t>
            </a:r>
            <a:r>
              <a:rPr lang="pt-BR" sz="2000" spc="-105" dirty="0">
                <a:latin typeface="+mj-lt"/>
                <a:ea typeface="Calibri" panose="020F0502020204030204" pitchFamily="34" charset="0"/>
              </a:rPr>
              <a:t> </a:t>
            </a:r>
            <a:r>
              <a:rPr lang="pt-BR" sz="2000" dirty="0">
                <a:latin typeface="+mj-lt"/>
                <a:ea typeface="Calibri" panose="020F0502020204030204" pitchFamily="34" charset="0"/>
              </a:rPr>
              <a:t>nas</a:t>
            </a:r>
            <a:r>
              <a:rPr lang="pt-BR" sz="2000" spc="-125" dirty="0">
                <a:latin typeface="+mj-lt"/>
                <a:ea typeface="Calibri" panose="020F0502020204030204" pitchFamily="34" charset="0"/>
              </a:rPr>
              <a:t> </a:t>
            </a:r>
            <a:r>
              <a:rPr lang="pt-BR" sz="2000" dirty="0">
                <a:latin typeface="+mj-lt"/>
                <a:ea typeface="Calibri" panose="020F0502020204030204" pitchFamily="34" charset="0"/>
              </a:rPr>
              <a:t>seguintes</a:t>
            </a:r>
            <a:r>
              <a:rPr lang="pt-BR" sz="2000" spc="-115" dirty="0">
                <a:latin typeface="+mj-lt"/>
                <a:ea typeface="Calibri" panose="020F0502020204030204" pitchFamily="34" charset="0"/>
              </a:rPr>
              <a:t> </a:t>
            </a:r>
            <a:r>
              <a:rPr lang="pt-BR" sz="2000" dirty="0">
                <a:latin typeface="+mj-lt"/>
                <a:ea typeface="Calibri" panose="020F0502020204030204" pitchFamily="34" charset="0"/>
              </a:rPr>
              <a:t>Igrejas,</a:t>
            </a:r>
            <a:r>
              <a:rPr lang="pt-BR" sz="2000" spc="-145" dirty="0">
                <a:latin typeface="+mj-lt"/>
                <a:ea typeface="Calibri" panose="020F0502020204030204" pitchFamily="34" charset="0"/>
              </a:rPr>
              <a:t> </a:t>
            </a:r>
            <a:r>
              <a:rPr lang="pt-BR" sz="2000" dirty="0">
                <a:latin typeface="+mj-lt"/>
                <a:ea typeface="Calibri" panose="020F0502020204030204" pitchFamily="34" charset="0"/>
              </a:rPr>
              <a:t>embora</a:t>
            </a:r>
            <a:r>
              <a:rPr lang="pt-BR" sz="2000" spc="-120" dirty="0">
                <a:latin typeface="+mj-lt"/>
                <a:ea typeface="Calibri" panose="020F0502020204030204" pitchFamily="34" charset="0"/>
              </a:rPr>
              <a:t> </a:t>
            </a:r>
            <a:r>
              <a:rPr lang="pt-BR" sz="2000" dirty="0">
                <a:latin typeface="+mj-lt"/>
                <a:ea typeface="Calibri" panose="020F0502020204030204" pitchFamily="34" charset="0"/>
              </a:rPr>
              <a:t>não</a:t>
            </a:r>
            <a:r>
              <a:rPr lang="pt-BR" sz="2000" spc="-140" dirty="0">
                <a:latin typeface="+mj-lt"/>
                <a:ea typeface="Calibri" panose="020F0502020204030204" pitchFamily="34" charset="0"/>
              </a:rPr>
              <a:t> </a:t>
            </a:r>
            <a:r>
              <a:rPr lang="pt-BR" sz="2000" dirty="0">
                <a:latin typeface="+mj-lt"/>
                <a:ea typeface="Calibri" panose="020F0502020204030204" pitchFamily="34" charset="0"/>
              </a:rPr>
              <a:t>estejam em</a:t>
            </a:r>
            <a:r>
              <a:rPr lang="pt-BR" sz="2000" spc="-115" dirty="0">
                <a:latin typeface="+mj-lt"/>
                <a:ea typeface="Calibri" panose="020F0502020204030204" pitchFamily="34" charset="0"/>
              </a:rPr>
              <a:t> </a:t>
            </a:r>
            <a:r>
              <a:rPr lang="pt-BR" sz="2000" dirty="0">
                <a:latin typeface="+mj-lt"/>
                <a:ea typeface="Calibri" panose="020F0502020204030204" pitchFamily="34" charset="0"/>
              </a:rPr>
              <a:t>plena</a:t>
            </a:r>
            <a:r>
              <a:rPr lang="pt-BR" sz="2000" spc="-70" dirty="0">
                <a:latin typeface="+mj-lt"/>
                <a:ea typeface="Calibri" panose="020F0502020204030204" pitchFamily="34" charset="0"/>
              </a:rPr>
              <a:t> c</a:t>
            </a:r>
            <a:r>
              <a:rPr lang="pt-BR" sz="2000" dirty="0">
                <a:latin typeface="+mj-lt"/>
                <a:ea typeface="Calibri" panose="020F0502020204030204" pitchFamily="34" charset="0"/>
              </a:rPr>
              <a:t>omunhão</a:t>
            </a:r>
            <a:r>
              <a:rPr lang="pt-BR" sz="2000" spc="-50" dirty="0">
                <a:latin typeface="+mj-lt"/>
                <a:ea typeface="Calibri" panose="020F0502020204030204" pitchFamily="34" charset="0"/>
              </a:rPr>
              <a:t> </a:t>
            </a:r>
            <a:r>
              <a:rPr lang="pt-BR" sz="2000" dirty="0">
                <a:latin typeface="+mj-lt"/>
                <a:ea typeface="Calibri" panose="020F0502020204030204" pitchFamily="34" charset="0"/>
              </a:rPr>
              <a:t>com</a:t>
            </a:r>
            <a:r>
              <a:rPr lang="pt-BR" sz="2000" spc="-85" dirty="0">
                <a:latin typeface="+mj-lt"/>
                <a:ea typeface="Calibri" panose="020F0502020204030204" pitchFamily="34" charset="0"/>
              </a:rPr>
              <a:t> </a:t>
            </a:r>
            <a:r>
              <a:rPr lang="pt-BR" sz="2000" dirty="0">
                <a:latin typeface="+mj-lt"/>
                <a:ea typeface="Calibri" panose="020F0502020204030204" pitchFamily="34" charset="0"/>
              </a:rPr>
              <a:t>a</a:t>
            </a:r>
            <a:r>
              <a:rPr lang="pt-BR" sz="2000" spc="-125" dirty="0">
                <a:latin typeface="+mj-lt"/>
                <a:ea typeface="Calibri" panose="020F0502020204030204" pitchFamily="34" charset="0"/>
              </a:rPr>
              <a:t> </a:t>
            </a:r>
            <a:r>
              <a:rPr lang="pt-BR" sz="2000" dirty="0">
                <a:latin typeface="+mj-lt"/>
                <a:ea typeface="Calibri" panose="020F0502020204030204" pitchFamily="34" charset="0"/>
              </a:rPr>
              <a:t>Igreja</a:t>
            </a:r>
            <a:r>
              <a:rPr lang="pt-BR" sz="2000" spc="-105" dirty="0">
                <a:latin typeface="+mj-lt"/>
                <a:ea typeface="Calibri" panose="020F0502020204030204" pitchFamily="34" charset="0"/>
              </a:rPr>
              <a:t> </a:t>
            </a:r>
            <a:r>
              <a:rPr lang="pt-BR" sz="2000" dirty="0">
                <a:latin typeface="+mj-lt"/>
                <a:ea typeface="Calibri" panose="020F0502020204030204" pitchFamily="34" charset="0"/>
              </a:rPr>
              <a:t>católica-romana”:</a:t>
            </a:r>
          </a:p>
          <a:p>
            <a:pPr lvl="0" algn="just">
              <a:lnSpc>
                <a:spcPct val="115000"/>
              </a:lnSpc>
              <a:spcAft>
                <a:spcPts val="600"/>
              </a:spcAft>
              <a:buClr>
                <a:srgbClr val="5B5459"/>
              </a:buClr>
              <a:buSzPts val="1150"/>
              <a:tabLst>
                <a:tab pos="477520" algn="l"/>
              </a:tabLst>
            </a:pP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a) Igrejas</a:t>
            </a:r>
            <a:r>
              <a:rPr lang="pt-BR" sz="2000" spc="-2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orientais</a:t>
            </a:r>
            <a:r>
              <a:rPr lang="pt-BR" sz="2000" spc="-18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ortodoxas; </a:t>
            </a:r>
          </a:p>
          <a:p>
            <a:pPr lvl="0" algn="just">
              <a:lnSpc>
                <a:spcPct val="115000"/>
              </a:lnSpc>
              <a:spcAft>
                <a:spcPts val="600"/>
              </a:spcAft>
              <a:buClr>
                <a:srgbClr val="5B5459"/>
              </a:buClr>
              <a:buSzPts val="1150"/>
              <a:tabLst>
                <a:tab pos="477520" algn="l"/>
              </a:tabLst>
            </a:pP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b) Igrejas</a:t>
            </a:r>
            <a:r>
              <a:rPr lang="pt-BR" sz="2000" spc="16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veterocatólicas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600"/>
              </a:spcAft>
              <a:buClr>
                <a:srgbClr val="5B5459"/>
              </a:buClr>
              <a:buSzPts val="1150"/>
              <a:tabLst>
                <a:tab pos="474345" algn="l"/>
              </a:tabLst>
            </a:pP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c) Igreja</a:t>
            </a:r>
            <a:r>
              <a:rPr lang="pt-BR" sz="2000" spc="-13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Episcopal</a:t>
            </a:r>
            <a:r>
              <a:rPr lang="pt-BR" sz="2000" spc="-1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pt-BR" sz="2000" spc="-17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Brasil</a:t>
            </a:r>
            <a:r>
              <a:rPr lang="pt-BR" sz="2000" spc="-12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(“Anglicanos”);</a:t>
            </a: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600"/>
              </a:spcAft>
              <a:buClr>
                <a:srgbClr val="5B5459"/>
              </a:buClr>
              <a:buSzPts val="1150"/>
              <a:tabLst>
                <a:tab pos="480060" algn="l"/>
              </a:tabLst>
            </a:pP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d) Igreja</a:t>
            </a:r>
            <a:r>
              <a:rPr lang="pt-BR" sz="2000" spc="-1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Evangélica</a:t>
            </a:r>
            <a:r>
              <a:rPr lang="pt-BR" sz="2000" spc="-9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pt-BR" sz="2000" spc="-14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Confissão</a:t>
            </a:r>
            <a:r>
              <a:rPr lang="pt-BR" sz="2000" spc="-1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Luterana</a:t>
            </a:r>
            <a:r>
              <a:rPr lang="pt-BR" sz="2000" spc="-1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pt-BR" sz="2000" spc="-16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Brasil</a:t>
            </a:r>
            <a:r>
              <a:rPr lang="pt-BR" sz="2000" spc="-11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(IECLB);</a:t>
            </a: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600"/>
              </a:spcAft>
              <a:buClr>
                <a:srgbClr val="5B5459"/>
              </a:buClr>
              <a:buSzPts val="1150"/>
              <a:tabLst>
                <a:tab pos="477520" algn="l"/>
              </a:tabLst>
            </a:pP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e) Igreja</a:t>
            </a:r>
            <a:r>
              <a:rPr lang="pt-BR" sz="2000" spc="-15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Evangélica</a:t>
            </a:r>
            <a:r>
              <a:rPr lang="pt-BR" sz="2000" spc="-12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Luterana</a:t>
            </a:r>
            <a:r>
              <a:rPr lang="pt-BR" sz="2000" spc="-13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pt-BR" sz="2000" spc="-18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Brasil</a:t>
            </a:r>
            <a:r>
              <a:rPr lang="pt-BR" sz="2000" spc="-13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(IELB);</a:t>
            </a: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600"/>
              </a:spcAft>
              <a:buClr>
                <a:srgbClr val="5B5459"/>
              </a:buClr>
              <a:buSzPts val="1150"/>
              <a:tabLst>
                <a:tab pos="477520" algn="l"/>
              </a:tabLst>
            </a:pP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f) Igreja Metodista.</a:t>
            </a:r>
          </a:p>
          <a:p>
            <a:pPr lvl="0" algn="just">
              <a:lnSpc>
                <a:spcPct val="115000"/>
              </a:lnSpc>
              <a:spcAft>
                <a:spcPts val="600"/>
              </a:spcAft>
              <a:buClr>
                <a:srgbClr val="5B5459"/>
              </a:buClr>
              <a:buSzPts val="1150"/>
              <a:tabLst>
                <a:tab pos="477520" algn="l"/>
              </a:tabLst>
            </a:pP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“Os</a:t>
            </a:r>
            <a:r>
              <a:rPr lang="pt-BR" sz="2000" spc="-2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batizados</a:t>
            </a:r>
            <a:r>
              <a:rPr lang="pt-BR" sz="2000" spc="-11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nessas</a:t>
            </a:r>
            <a:r>
              <a:rPr lang="pt-BR" sz="2000" spc="-14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confissões</a:t>
            </a:r>
            <a:r>
              <a:rPr lang="pt-BR" sz="2000" spc="-13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pt-BR" sz="2000" spc="-17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desejarem</a:t>
            </a:r>
            <a:r>
              <a:rPr lang="pt-BR" sz="2000" spc="-14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participar</a:t>
            </a:r>
            <a:r>
              <a:rPr lang="pt-BR" sz="2000" spc="-11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pt-BR" sz="2000" spc="-17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Igreja católica devem ser admitidos à plena comunhão sem necessidade de novo</a:t>
            </a:r>
            <a:r>
              <a:rPr lang="pt-BR" sz="2000" spc="-16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spc="1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Batismo”.</a:t>
            </a: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8505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25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231064" y="55210"/>
            <a:ext cx="11405420" cy="628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400" b="1" dirty="0"/>
              <a:t>O Batismo realizado em outras confissões religiosas</a:t>
            </a:r>
          </a:p>
          <a:p>
            <a:pPr algn="just">
              <a:spcAft>
                <a:spcPts val="600"/>
              </a:spcAft>
            </a:pPr>
            <a:endParaRPr lang="pt-BR" sz="2000" dirty="0">
              <a:latin typeface="+mj-lt"/>
              <a:ea typeface="Calibri" panose="020F050202020403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000" dirty="0">
                <a:latin typeface="+mj-lt"/>
                <a:ea typeface="Calibri" panose="020F0502020204030204" pitchFamily="34" charset="0"/>
              </a:rPr>
              <a:t>“Quando há garantias de que a pessoa foi batizada segundo o rito prescrito, não se pode rebatizar, nem sob condição, os fiéis batizados nas Igrejas”:</a:t>
            </a:r>
          </a:p>
          <a:p>
            <a:pPr lvl="0" algn="just">
              <a:lnSpc>
                <a:spcPct val="115000"/>
              </a:lnSpc>
              <a:spcAft>
                <a:spcPts val="600"/>
              </a:spcAft>
              <a:buClr>
                <a:srgbClr val="5B5459"/>
              </a:buClr>
              <a:buSzPts val="1100"/>
              <a:tabLst>
                <a:tab pos="434340" algn="l"/>
              </a:tabLst>
            </a:pP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a) Presbiteriana</a:t>
            </a:r>
            <a:r>
              <a:rPr lang="pt-BR" sz="2000" spc="-2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600"/>
              </a:spcAft>
              <a:buClr>
                <a:srgbClr val="5B5459"/>
              </a:buClr>
              <a:buSzPts val="1100"/>
              <a:tabLst>
                <a:tab pos="437515" algn="l"/>
              </a:tabLst>
            </a:pP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b) Batista;</a:t>
            </a: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600"/>
              </a:spcAft>
              <a:buClr>
                <a:srgbClr val="5B5459"/>
              </a:buClr>
              <a:buSzPts val="1100"/>
              <a:tabLst>
                <a:tab pos="437515" algn="l"/>
              </a:tabLst>
            </a:pP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pt-BR" sz="200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Congregacionista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600"/>
              </a:spcAft>
              <a:buClr>
                <a:srgbClr val="5B5459"/>
              </a:buClr>
              <a:buSzPts val="1100"/>
              <a:tabLst>
                <a:tab pos="434340" algn="l"/>
              </a:tabLst>
            </a:pP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d) Adventista;</a:t>
            </a: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04775" lvl="0">
              <a:lnSpc>
                <a:spcPct val="115000"/>
              </a:lnSpc>
              <a:spcAft>
                <a:spcPts val="600"/>
              </a:spcAft>
              <a:buClr>
                <a:srgbClr val="5B5459"/>
              </a:buClr>
              <a:buSzPts val="1100"/>
              <a:tabLst>
                <a:tab pos="434340" algn="l"/>
              </a:tabLst>
            </a:pP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e) Exército</a:t>
            </a:r>
            <a:r>
              <a:rPr lang="pt-BR" sz="2000" spc="-18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pt-BR" sz="2000" spc="-20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Salvação</a:t>
            </a:r>
            <a:r>
              <a:rPr lang="pt-BR" sz="2000" spc="-2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(este</a:t>
            </a:r>
            <a:r>
              <a:rPr lang="pt-BR" sz="2000" spc="-2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grupo</a:t>
            </a:r>
            <a:r>
              <a:rPr lang="pt-BR" sz="2000" spc="-19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não</a:t>
            </a:r>
            <a:r>
              <a:rPr lang="pt-BR" sz="2000" spc="-19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costuma</a:t>
            </a:r>
            <a:r>
              <a:rPr lang="pt-BR" sz="2000" spc="-19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batizar,</a:t>
            </a:r>
            <a:r>
              <a:rPr lang="pt-BR" sz="2000" spc="-17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mas</a:t>
            </a:r>
            <a:r>
              <a:rPr lang="pt-BR" sz="2000" spc="-19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quando o</a:t>
            </a:r>
            <a:r>
              <a:rPr lang="pt-BR" sz="2000" spc="-1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faz,</a:t>
            </a:r>
            <a:b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pt-BR" sz="2000" spc="-13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realiza-o</a:t>
            </a:r>
            <a:r>
              <a:rPr lang="pt-BR" sz="2000" spc="-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pt-BR" sz="2000" spc="-10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modo</a:t>
            </a:r>
            <a:r>
              <a:rPr lang="pt-BR" sz="2000" spc="-2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válido</a:t>
            </a:r>
            <a:r>
              <a:rPr lang="pt-BR" sz="2000" spc="-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quanto</a:t>
            </a:r>
            <a:r>
              <a:rPr lang="pt-BR" sz="2000" spc="-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pt-BR" sz="2000" spc="-8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rito);</a:t>
            </a: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04775" lvl="0">
              <a:lnSpc>
                <a:spcPct val="115000"/>
              </a:lnSpc>
              <a:spcAft>
                <a:spcPts val="600"/>
              </a:spcAft>
              <a:buClr>
                <a:srgbClr val="5B5459"/>
              </a:buClr>
              <a:buSzPts val="1100"/>
              <a:tabLst>
                <a:tab pos="434340" algn="l"/>
              </a:tabLst>
            </a:pP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f) a maioria das Igrejas pentecostais: Assembleia de </a:t>
            </a:r>
            <a:r>
              <a:rPr lang="pt-BR" sz="2000" spc="2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Deus, </a:t>
            </a:r>
            <a:br>
              <a:rPr lang="pt-BR" sz="2000" spc="2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spc="2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						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Congregação</a:t>
            </a:r>
            <a:r>
              <a:rPr lang="pt-BR" sz="2000" spc="-18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Cristã</a:t>
            </a:r>
            <a:r>
              <a:rPr lang="pt-BR" sz="2000" spc="-20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pt-BR" sz="2000" spc="-22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spc="1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Brasil,</a:t>
            </a:r>
            <a:br>
              <a:rPr lang="pt-BR" sz="2000" spc="1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spc="1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						</a:t>
            </a:r>
            <a:r>
              <a:rPr lang="pt-BR" sz="2000" spc="-24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Igreja</a:t>
            </a:r>
            <a:r>
              <a:rPr lang="pt-BR" sz="2000" spc="-2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pt-BR" sz="2000" spc="-22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Evangelho</a:t>
            </a:r>
            <a:r>
              <a:rPr lang="pt-BR" sz="2000" spc="-19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Quadrangular, </a:t>
            </a:r>
            <a:b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						Igreja</a:t>
            </a:r>
            <a:r>
              <a:rPr lang="pt-BR" sz="2000" spc="-11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Deus</a:t>
            </a:r>
            <a:r>
              <a:rPr lang="pt-BR" sz="2000" spc="-13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spc="1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é Amor”, </a:t>
            </a:r>
            <a:br>
              <a:rPr lang="pt-BR" sz="2000" spc="1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spc="1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						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Igreja</a:t>
            </a:r>
            <a:r>
              <a:rPr lang="pt-BR" sz="2000" spc="-13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Evangélica</a:t>
            </a:r>
            <a:r>
              <a:rPr lang="pt-BR" sz="2000" spc="-10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Pentecostal</a:t>
            </a:r>
            <a:r>
              <a:rPr lang="pt-BR" sz="2000" spc="-6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“O</a:t>
            </a:r>
            <a:r>
              <a:rPr lang="pt-BR" sz="2000" spc="-18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Brasil</a:t>
            </a:r>
            <a:r>
              <a:rPr lang="pt-BR" sz="2000" spc="-12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para Cristo”</a:t>
            </a:r>
            <a:r>
              <a:rPr lang="pt-BR" sz="2000" spc="-2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600"/>
              </a:spcAft>
            </a:pPr>
            <a:endParaRPr lang="pt-BR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1804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26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231058" y="137753"/>
            <a:ext cx="11960942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850" marR="99695" indent="19050">
              <a:lnSpc>
                <a:spcPct val="115000"/>
              </a:lnSpc>
              <a:spcAft>
                <a:spcPts val="600"/>
              </a:spcAft>
            </a:pPr>
            <a:r>
              <a:rPr lang="pt-BR" sz="2400" b="1" dirty="0"/>
              <a:t>O Batismo realizado em outras confissões religiosas</a:t>
            </a:r>
            <a:br>
              <a:rPr lang="pt-BR" sz="2400" b="1" dirty="0"/>
            </a:br>
            <a:endParaRPr lang="pt-BR" sz="2400" b="1" dirty="0"/>
          </a:p>
          <a:p>
            <a:pPr marL="69850" marR="99695" indent="19050">
              <a:lnSpc>
                <a:spcPct val="115000"/>
              </a:lnSpc>
              <a:spcAft>
                <a:spcPts val="600"/>
              </a:spcAft>
            </a:pPr>
            <a:r>
              <a:rPr lang="pt-BR" sz="2000" spc="-11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Há</a:t>
            </a:r>
            <a:r>
              <a:rPr lang="pt-BR" sz="2000" spc="-5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Igrejas</a:t>
            </a:r>
            <a:r>
              <a:rPr lang="pt-BR" sz="2000" spc="-7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pt-BR" sz="2000" spc="-9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cujo</a:t>
            </a:r>
            <a:r>
              <a:rPr lang="pt-BR" sz="2000" spc="-9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Batismo</a:t>
            </a:r>
            <a:r>
              <a:rPr lang="pt-BR" sz="2000" spc="-2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pt-BR" sz="2000" spc="-14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pode</a:t>
            </a:r>
            <a:r>
              <a:rPr lang="pt-BR" sz="2000" spc="-7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prudentemente</a:t>
            </a:r>
            <a:r>
              <a:rPr lang="pt-BR" sz="2000" spc="3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duvidar</a:t>
            </a:r>
            <a:r>
              <a:rPr lang="pt-BR" sz="2000" spc="-5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e,</a:t>
            </a:r>
            <a:r>
              <a:rPr lang="pt-BR" sz="2000" spc="-13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por essa</a:t>
            </a:r>
            <a:r>
              <a:rPr lang="pt-BR" sz="2000" spc="-6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spc="1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razão,</a:t>
            </a:r>
            <a:r>
              <a:rPr lang="pt-BR" sz="2000" spc="-13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requer-se,</a:t>
            </a:r>
            <a:r>
              <a:rPr lang="pt-BR" sz="2000" spc="-13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r>
              <a:rPr lang="pt-BR" sz="2000" spc="-2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norma</a:t>
            </a:r>
            <a:r>
              <a:rPr lang="pt-BR" sz="2000" spc="2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spc="1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geral,</a:t>
            </a:r>
            <a:r>
              <a:rPr lang="pt-BR" sz="2000" spc="-11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pt-BR" sz="2000" spc="-6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administração</a:t>
            </a:r>
            <a:r>
              <a:rPr lang="pt-BR" sz="2000" spc="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pt-BR" sz="2000" spc="-8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um</a:t>
            </a:r>
            <a:r>
              <a:rPr lang="pt-BR" sz="2000" spc="1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novo </a:t>
            </a:r>
            <a:r>
              <a:rPr lang="pt-BR" sz="2000" spc="1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Batismo,</a:t>
            </a:r>
            <a:r>
              <a:rPr lang="pt-BR" sz="2000" spc="-11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sob</a:t>
            </a:r>
            <a:r>
              <a:rPr lang="pt-BR" sz="2000" spc="-8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condição.</a:t>
            </a:r>
            <a:r>
              <a:rPr lang="pt-BR" sz="2000" spc="-2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pt-BR" sz="2000" spc="-2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Essas</a:t>
            </a:r>
            <a:r>
              <a:rPr lang="pt-BR" sz="2000" spc="-4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Igrejas</a:t>
            </a:r>
            <a:r>
              <a:rPr lang="pt-BR" sz="2000" spc="-3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spc="1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são”: 	</a:t>
            </a:r>
          </a:p>
          <a:p>
            <a:pPr marL="69850" marR="99695" indent="19050">
              <a:lnSpc>
                <a:spcPct val="115000"/>
              </a:lnSpc>
              <a:spcAft>
                <a:spcPts val="600"/>
              </a:spcAft>
            </a:pPr>
            <a:r>
              <a:rPr lang="pt-BR" sz="2000" spc="1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a) Pentecostal</a:t>
            </a:r>
            <a:r>
              <a:rPr lang="pt-BR" sz="2000" spc="3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Unida</a:t>
            </a:r>
            <a:r>
              <a:rPr lang="pt-BR" sz="2000" spc="-3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pt-BR" sz="2000" spc="-14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Brasil</a:t>
            </a:r>
            <a:r>
              <a:rPr lang="pt-BR" sz="2000" spc="-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pt-BR" sz="2000" spc="-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spc="-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	   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(batiza</a:t>
            </a:r>
            <a:r>
              <a:rPr lang="pt-BR" sz="2000" spc="-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apenas</a:t>
            </a:r>
            <a:r>
              <a:rPr lang="pt-BR" sz="2000" spc="-8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spc="-6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“em</a:t>
            </a:r>
            <a:r>
              <a:rPr lang="pt-BR" sz="2000" spc="-9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nome do Senhor Jesus”, e não em nome da</a:t>
            </a:r>
            <a:r>
              <a:rPr lang="pt-BR" sz="2000" spc="-8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spc="1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SS. Trindade);</a:t>
            </a:r>
          </a:p>
          <a:p>
            <a:pPr marL="69850" marR="99695" indent="19050">
              <a:lnSpc>
                <a:spcPct val="115000"/>
              </a:lnSpc>
              <a:spcAft>
                <a:spcPts val="600"/>
              </a:spcAft>
            </a:pPr>
            <a:r>
              <a:rPr lang="pt-BR" sz="2000" spc="1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pt-BR" sz="2000" spc="-2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b) “Igrejas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brasileiras”.</a:t>
            </a: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600"/>
              </a:spcAft>
              <a:buClr>
                <a:srgbClr val="5B5459"/>
              </a:buClr>
              <a:buSzPts val="1100"/>
              <a:tabLst>
                <a:tab pos="437515" algn="l"/>
              </a:tabLst>
            </a:pP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600"/>
              </a:spcAft>
              <a:buClr>
                <a:srgbClr val="5B5459"/>
              </a:buClr>
              <a:buSzPts val="1100"/>
              <a:tabLst>
                <a:tab pos="437515" algn="l"/>
              </a:tabLst>
            </a:pP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Com certeza, batizam </a:t>
            </a:r>
            <a:r>
              <a:rPr lang="pt-BR" sz="2000" u="sng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invalidamente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		a) Mórmons</a:t>
            </a:r>
            <a:r>
              <a:rPr lang="pt-BR" sz="2000" spc="1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(Igreja</a:t>
            </a:r>
            <a:r>
              <a:rPr lang="pt-BR" sz="2000" spc="-6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pt-BR" sz="2000" spc="-8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Jesus</a:t>
            </a:r>
            <a:r>
              <a:rPr lang="pt-BR" sz="2000" spc="-2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Cristo</a:t>
            </a:r>
            <a:r>
              <a:rPr lang="pt-BR" sz="2000" spc="-7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dos</a:t>
            </a:r>
            <a:r>
              <a:rPr lang="pt-BR" sz="2000" spc="-3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Santos</a:t>
            </a:r>
            <a:r>
              <a:rPr lang="pt-BR" sz="2000" spc="-6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dos</a:t>
            </a:r>
            <a:r>
              <a:rPr lang="pt-BR" sz="2000" spc="-8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Últimos</a:t>
            </a:r>
            <a:r>
              <a:rPr lang="pt-BR" sz="2000" spc="-3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Dias);</a:t>
            </a: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600"/>
              </a:spcAft>
              <a:buClr>
                <a:srgbClr val="5B5459"/>
              </a:buClr>
              <a:buSzPts val="1100"/>
              <a:tabLst>
                <a:tab pos="437515" algn="l"/>
              </a:tabLst>
            </a:pP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		b) Testemunhas de</a:t>
            </a:r>
            <a:r>
              <a:rPr lang="pt-BR" sz="2000" spc="-24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spc="1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Jeová;</a:t>
            </a: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600"/>
              </a:spcAft>
              <a:buClr>
                <a:srgbClr val="5B5459"/>
              </a:buClr>
              <a:buSzPts val="1100"/>
              <a:tabLst>
                <a:tab pos="437515" algn="l"/>
              </a:tabLst>
            </a:pP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		c) Ciência</a:t>
            </a:r>
            <a:r>
              <a:rPr lang="pt-BR" sz="2000" spc="-13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spc="1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Cristã.</a:t>
            </a: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pt-BR" sz="14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BR" sz="12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5941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27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83575" y="553625"/>
            <a:ext cx="11847871" cy="6069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tabLst>
                <a:tab pos="1130300" algn="l"/>
                <a:tab pos="5562600" algn="r"/>
              </a:tabLst>
            </a:pP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“O rito mais breve para batizar uma criança em </a:t>
            </a:r>
            <a:r>
              <a:rPr lang="pt-BR" sz="2000" u="sng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perigo de morte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sem que haja um ministro ordinário, apresenta uma dúplice estrutura”:</a:t>
            </a: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  <a:tabLst>
                <a:tab pos="1130300" algn="l"/>
                <a:tab pos="5562600" algn="r"/>
              </a:tabLst>
            </a:pPr>
            <a:r>
              <a:rPr lang="pt-BR" sz="2000" u="sng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 a morte for iminente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“o ministro omite tudo o mais, derrama sobre a cabeça da criança qualquer água natural, ainda que não esteja benta, enquanto pronuncia as palavras habituais”: Eu te batizo em nome do Pai, do Filho e do Espírito Santo.</a:t>
            </a:r>
            <a:b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1130300" algn="l"/>
                <a:tab pos="5562600" algn="r"/>
              </a:tabLst>
            </a:pP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“Se, porém, segundo um prudente juízo, </a:t>
            </a:r>
            <a:r>
              <a:rPr lang="pt-BR" sz="2000" u="sng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houver algum tempo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reúnam-se alguns fiéis” e siga-se este rito: “uma exortação do ministro e uma breve oração universal, a profissão de fé dos pais ou de um padrinho, a infusão da água, acompanhada das palavras habituais”.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1130300" algn="l"/>
                <a:tab pos="5562600" algn="r"/>
              </a:tabLst>
            </a:pPr>
            <a:endParaRPr lang="pt-BR" sz="20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1130300" algn="l"/>
                <a:tab pos="5562600" algn="r"/>
              </a:tabLst>
            </a:pPr>
            <a: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“Igualmente o sacerdote e o diácono, em perigo de morte, podem seguir, se necessário, o rito mais breve. Se o pároco ou algum outro sacerdote com a mesma faculdade tiver à mão o santo Crisma e houver tempo, não deixe de administrar a Crisma depois do Batismo, o que permite seja omitida a unção pós-batismal com o Crisma”.</a:t>
            </a:r>
            <a:endParaRPr lang="pt-BR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1130300" algn="l"/>
                <a:tab pos="5562600" algn="r"/>
              </a:tabLst>
            </a:pP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42567" y="0"/>
            <a:ext cx="619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 O Rito mais breve para celebração do Batismo</a:t>
            </a:r>
          </a:p>
        </p:txBody>
      </p:sp>
    </p:spTree>
    <p:extLst>
      <p:ext uri="{BB962C8B-B14F-4D97-AF65-F5344CB8AC3E}">
        <p14:creationId xmlns:p14="http://schemas.microsoft.com/office/powerpoint/2010/main" val="10816447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28</a:t>
            </a:fld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147486" y="412955"/>
            <a:ext cx="12044514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Casos Especiais de Batismo de crianças</a:t>
            </a:r>
            <a:br>
              <a:rPr lang="pt-BR" sz="2800" b="1" dirty="0"/>
            </a:br>
            <a:endParaRPr lang="pt-BR" sz="2800" b="1" dirty="0"/>
          </a:p>
          <a:p>
            <a:r>
              <a:rPr lang="pt-BR" sz="2000" dirty="0"/>
              <a:t>A criança que estava perdida e foi encontrada, “a não ser que, depois de uma investigação cuidadosa, conste do seu Batismo, seja batizada”.</a:t>
            </a:r>
            <a:br>
              <a:rPr lang="pt-BR" sz="2000" dirty="0"/>
            </a:br>
            <a:endParaRPr lang="pt-BR" sz="2000" dirty="0"/>
          </a:p>
          <a:p>
            <a:r>
              <a:rPr lang="pt-BR" sz="2000" dirty="0"/>
              <a:t>“Os fetos abortivos, se estiverem vivos, quanto possível, sejam batizados”.</a:t>
            </a:r>
          </a:p>
          <a:p>
            <a:endParaRPr lang="pt-BR" sz="2000" dirty="0"/>
          </a:p>
          <a:p>
            <a:pPr marL="457200" indent="-457200">
              <a:buAutoNum type="alphaLcParenR"/>
            </a:pPr>
            <a:r>
              <a:rPr lang="pt-BR" sz="2000" dirty="0"/>
              <a:t>Batismo de crianças cujos pais não têm fé:</a:t>
            </a:r>
            <a:br>
              <a:rPr lang="pt-BR" sz="2000" dirty="0"/>
            </a:br>
            <a:r>
              <a:rPr lang="pt-BR" sz="2000" dirty="0"/>
              <a:t>pais negam os valores da fé; </a:t>
            </a:r>
            <a:br>
              <a:rPr lang="pt-BR" sz="2000" dirty="0"/>
            </a:br>
            <a:r>
              <a:rPr lang="pt-BR" sz="2000" dirty="0"/>
              <a:t>exame sério das suas verdadeiras motivações;</a:t>
            </a:r>
            <a:br>
              <a:rPr lang="pt-BR" sz="2000" dirty="0"/>
            </a:br>
            <a:r>
              <a:rPr lang="pt-BR" sz="2000" dirty="0"/>
              <a:t>Somente se padrinho ou outros membros da comunidade garantirem a educação cristã.</a:t>
            </a:r>
            <a:br>
              <a:rPr lang="pt-BR" sz="2000" dirty="0"/>
            </a:br>
            <a:endParaRPr lang="pt-BR" sz="2000" dirty="0"/>
          </a:p>
          <a:p>
            <a:pPr marL="457200" indent="-457200">
              <a:buAutoNum type="alphaLcParenR" startAt="2"/>
            </a:pPr>
            <a:r>
              <a:rPr lang="pt-BR" sz="2000" dirty="0"/>
              <a:t>Batismo de crianças cujos pais têm vida matrimonial irregular:</a:t>
            </a:r>
            <a:br>
              <a:rPr lang="pt-BR" sz="2000" dirty="0"/>
            </a:br>
            <a:r>
              <a:rPr lang="pt-BR" sz="2000" dirty="0"/>
              <a:t>Oferecer condições de normalizar a situação;</a:t>
            </a:r>
            <a:br>
              <a:rPr lang="pt-BR" sz="2000" dirty="0"/>
            </a:br>
            <a:r>
              <a:rPr lang="pt-BR" sz="2000" dirty="0"/>
              <a:t>exame sobre quais valores cristãos são cultivados em família;</a:t>
            </a:r>
            <a:br>
              <a:rPr lang="pt-BR" sz="2000" dirty="0"/>
            </a:br>
            <a:r>
              <a:rPr lang="pt-BR" sz="2000" dirty="0"/>
              <a:t>ajudar o casal a buscar condições favoráveis para o Batismo da criança;</a:t>
            </a:r>
            <a:br>
              <a:rPr lang="pt-BR" sz="2000" dirty="0"/>
            </a:br>
            <a:r>
              <a:rPr lang="pt-BR" sz="2000" dirty="0"/>
              <a:t>Somente se padrinho ou outros membros da comunidade garantirem a educação cristã. </a:t>
            </a:r>
            <a:br>
              <a:rPr lang="pt-BR" sz="2000" dirty="0"/>
            </a:br>
            <a:endParaRPr lang="pt-BR" sz="2800" dirty="0"/>
          </a:p>
          <a:p>
            <a:br>
              <a:rPr lang="pt-BR" sz="2000" dirty="0"/>
            </a:br>
            <a:endParaRPr lang="pt-BR" sz="2000" dirty="0"/>
          </a:p>
          <a:p>
            <a:endParaRPr lang="pt-BR" sz="2000" dirty="0"/>
          </a:p>
          <a:p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1636873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29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334296" y="732022"/>
            <a:ext cx="11715136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LcParenR" startAt="2"/>
            </a:pPr>
            <a:endParaRPr lang="pt-BR" sz="2400" dirty="0"/>
          </a:p>
          <a:p>
            <a:r>
              <a:rPr lang="pt-BR" sz="2000" dirty="0"/>
              <a:t>c) Batismo de crianças cujos pais não têm a mesma religião:</a:t>
            </a:r>
            <a:br>
              <a:rPr lang="pt-BR" sz="2000" dirty="0"/>
            </a:br>
            <a:r>
              <a:rPr lang="pt-BR" sz="2000" dirty="0"/>
              <a:t>Para se poder batizar na Igreja católica um filho de tais famílias, é indispensável que a parte católica, apoiada pela comunidade, ofereça garantias re­ais de educação católica da criança. E, de preferência, que a parte não católica manifeste seu consentimento. Contudo, o esforço da parte católica é suficiente para que não se negue o Batismo à criança.</a:t>
            </a:r>
          </a:p>
          <a:p>
            <a:endParaRPr lang="pt-BR" sz="2000" dirty="0"/>
          </a:p>
          <a:p>
            <a:endParaRPr lang="pt-BR" sz="2000" dirty="0"/>
          </a:p>
          <a:p>
            <a:r>
              <a:rPr lang="pt-BR" sz="2000" dirty="0"/>
              <a:t>d) Batismo de crianças cujos pais têm filhos maiores não iniciados:</a:t>
            </a:r>
          </a:p>
          <a:p>
            <a:r>
              <a:rPr lang="pt-BR" sz="2000" dirty="0"/>
              <a:t>Pastoralmente será útil que se efetue a iniciação dos filhos maiores ao mesmo tempo em que os pais e padrinhos se preparam para o novo batizado. </a:t>
            </a:r>
            <a:endParaRPr lang="pt-BR" sz="3200" b="1" dirty="0"/>
          </a:p>
          <a:p>
            <a:r>
              <a:rPr lang="pt-BR" sz="2000" dirty="0"/>
              <a:t>Isso pode acontecer se, ao batizar os outros filhos, não foram conscientizados da necessidade de educa-los na fé. Aí, a omissão terá sido dos pastores.</a:t>
            </a:r>
          </a:p>
          <a:p>
            <a:r>
              <a:rPr lang="pt-BR" sz="2000" dirty="0"/>
              <a:t>A responsabilidade, porém, pode ter sido dos próprios pais, que não cumpri­ram a promessa feita de educar seus filhos na fé. </a:t>
            </a:r>
            <a:br>
              <a:rPr lang="pt-BR" sz="2000" dirty="0"/>
            </a:br>
            <a:r>
              <a:rPr lang="pt-BR" sz="2000" dirty="0"/>
              <a:t>Nesse caso, há motivos para não acreditar na promessa que fazem agora.</a:t>
            </a:r>
          </a:p>
          <a:p>
            <a:endParaRPr lang="pt-BR" sz="2000" dirty="0"/>
          </a:p>
          <a:p>
            <a:endParaRPr lang="pt-BR" sz="2000" dirty="0"/>
          </a:p>
          <a:p>
            <a:br>
              <a:rPr lang="pt-BR" sz="2400" dirty="0"/>
            </a:br>
            <a:endParaRPr lang="pt-BR" sz="2400" dirty="0"/>
          </a:p>
          <a:p>
            <a:endParaRPr lang="pt-BR" sz="2400" dirty="0"/>
          </a:p>
        </p:txBody>
      </p:sp>
      <p:sp>
        <p:nvSpPr>
          <p:cNvPr id="4" name="Retângulo 3"/>
          <p:cNvSpPr/>
          <p:nvPr/>
        </p:nvSpPr>
        <p:spPr>
          <a:xfrm>
            <a:off x="334297" y="362690"/>
            <a:ext cx="51236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/>
              <a:t>Casos Especiais de Batismo de crianças</a:t>
            </a:r>
          </a:p>
        </p:txBody>
      </p:sp>
    </p:spTree>
    <p:extLst>
      <p:ext uri="{BB962C8B-B14F-4D97-AF65-F5344CB8AC3E}">
        <p14:creationId xmlns:p14="http://schemas.microsoft.com/office/powerpoint/2010/main" val="2191347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3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387927" y="69216"/>
            <a:ext cx="11526982" cy="714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200000"/>
              </a:lnSpc>
              <a:spcAft>
                <a:spcPts val="600"/>
              </a:spcAft>
              <a:tabLst>
                <a:tab pos="1368425" algn="l"/>
                <a:tab pos="5611495" algn="r"/>
              </a:tabLst>
            </a:pPr>
            <a:r>
              <a:rPr lang="pt-BR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2. Motivações com frequência apresentadas para pedir o Batismo</a:t>
            </a:r>
            <a:endParaRPr lang="pt-BR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60753" y="1159731"/>
            <a:ext cx="11224548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/>
              <a:t>RAZÕES DE NATUREZA TEOLOGICA</a:t>
            </a:r>
            <a:br>
              <a:rPr lang="pt-BR" dirty="0"/>
            </a:br>
            <a:r>
              <a:rPr lang="pt-BR" dirty="0"/>
              <a:t>                </a:t>
            </a:r>
          </a:p>
          <a:p>
            <a:r>
              <a:rPr lang="pt-BR" dirty="0"/>
              <a:t>                  salvação / apagar pecado original / filho(a)de Deus / tornar cristão / membro da Igreja</a:t>
            </a:r>
            <a:br>
              <a:rPr lang="pt-BR" dirty="0"/>
            </a:br>
            <a:endParaRPr lang="pt-B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/>
              <a:t>RAZÕES SUPERSTICIOSAS</a:t>
            </a:r>
            <a:br>
              <a:rPr lang="pt-BR" dirty="0"/>
            </a:br>
            <a:r>
              <a:rPr lang="pt-BR" dirty="0"/>
              <a:t>              </a:t>
            </a:r>
            <a:br>
              <a:rPr lang="pt-BR" dirty="0"/>
            </a:br>
            <a:r>
              <a:rPr lang="pt-BR" dirty="0"/>
              <a:t>              doença e saúde / imposição outras religiões – culturas populares </a:t>
            </a:r>
            <a:br>
              <a:rPr lang="pt-BR" dirty="0"/>
            </a:br>
            <a:endParaRPr lang="pt-B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/>
              <a:t>RAZÕES DE CUNHO SOCIAL</a:t>
            </a:r>
            <a:br>
              <a:rPr lang="pt-BR" dirty="0"/>
            </a:br>
            <a:r>
              <a:rPr lang="pt-BR" dirty="0"/>
              <a:t>              </a:t>
            </a:r>
            <a:br>
              <a:rPr lang="pt-BR" dirty="0"/>
            </a:br>
            <a:r>
              <a:rPr lang="pt-BR" dirty="0"/>
              <a:t>              tradição familiar e social / facilidades futuras: casamento religioso</a:t>
            </a:r>
            <a:br>
              <a:rPr lang="pt-BR" dirty="0"/>
            </a:br>
            <a:endParaRPr lang="pt-B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/>
              <a:t>RAZÕES DE ORDEM ECONOMICA</a:t>
            </a:r>
            <a:br>
              <a:rPr lang="pt-BR" dirty="0"/>
            </a:br>
            <a:r>
              <a:rPr lang="pt-BR" dirty="0"/>
              <a:t>             </a:t>
            </a:r>
            <a:br>
              <a:rPr lang="pt-BR" dirty="0"/>
            </a:br>
            <a:r>
              <a:rPr lang="pt-BR" dirty="0"/>
              <a:t>              apoio material de madrinha ou padrinho</a:t>
            </a:r>
            <a:br>
              <a:rPr lang="pt-BR" dirty="0"/>
            </a:br>
            <a:r>
              <a:rPr lang="pt-BR" dirty="0"/>
              <a:t>	  	</a:t>
            </a:r>
          </a:p>
        </p:txBody>
      </p:sp>
      <p:cxnSp>
        <p:nvCxnSpPr>
          <p:cNvPr id="8" name="Conector Angulado 7"/>
          <p:cNvCxnSpPr/>
          <p:nvPr/>
        </p:nvCxnSpPr>
        <p:spPr>
          <a:xfrm>
            <a:off x="1062536" y="1530251"/>
            <a:ext cx="699222" cy="360218"/>
          </a:xfrm>
          <a:prstGeom prst="bentConnector3">
            <a:avLst/>
          </a:prstGeom>
          <a:ln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Angulado 9"/>
          <p:cNvCxnSpPr/>
          <p:nvPr/>
        </p:nvCxnSpPr>
        <p:spPr>
          <a:xfrm>
            <a:off x="1076604" y="2653918"/>
            <a:ext cx="699222" cy="360218"/>
          </a:xfrm>
          <a:prstGeom prst="bentConnector3">
            <a:avLst/>
          </a:prstGeom>
          <a:ln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Angulado 10"/>
          <p:cNvCxnSpPr/>
          <p:nvPr/>
        </p:nvCxnSpPr>
        <p:spPr>
          <a:xfrm>
            <a:off x="1034402" y="3718758"/>
            <a:ext cx="699222" cy="360218"/>
          </a:xfrm>
          <a:prstGeom prst="bentConnector3">
            <a:avLst/>
          </a:prstGeom>
          <a:ln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Angulado 11"/>
          <p:cNvCxnSpPr/>
          <p:nvPr/>
        </p:nvCxnSpPr>
        <p:spPr>
          <a:xfrm>
            <a:off x="1076602" y="4835648"/>
            <a:ext cx="699222" cy="360218"/>
          </a:xfrm>
          <a:prstGeom prst="bentConnector3">
            <a:avLst/>
          </a:prstGeom>
          <a:ln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29646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30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68828" y="436379"/>
            <a:ext cx="12123171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/>
              <a:t>e) Batismo de crianças adotadas por duas pessoas do mesmo sexo:</a:t>
            </a:r>
          </a:p>
          <a:p>
            <a:endParaRPr lang="pt-BR" sz="2000" dirty="0"/>
          </a:p>
          <a:p>
            <a:r>
              <a:rPr lang="pt-BR" sz="2000" dirty="0"/>
              <a:t>“Só existe matrimônio entre duas pessoas de sexo diferente...</a:t>
            </a:r>
          </a:p>
          <a:p>
            <a:r>
              <a:rPr lang="pt-BR" sz="2000" dirty="0"/>
              <a:t>Não existe “fundamento algum para assimilar ou estabelecer analogias, nem sequer remotas, entre as uniões homossexuais e o desígnio de Deus sobre o matrimônio e a família”.</a:t>
            </a:r>
          </a:p>
          <a:p>
            <a:endParaRPr lang="pt-BR" sz="2000" dirty="0"/>
          </a:p>
          <a:p>
            <a:pPr>
              <a:lnSpc>
                <a:spcPct val="115000"/>
              </a:lnSpc>
              <a:spcAft>
                <a:spcPts val="600"/>
              </a:spcAft>
              <a:tabLst>
                <a:tab pos="1130300" algn="l"/>
                <a:tab pos="5562600" algn="r"/>
              </a:tabLst>
            </a:pPr>
            <a: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Cuide-se para que a celebração do Batismo não seja interpretada como uma espécie </a:t>
            </a:r>
            <a:b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de aprovação eclesial da união homossexual, e a celebração do Batismo não seja instrumentalizada para fins políticos ou como propaganda da assim chamada “cultura gay”.</a:t>
            </a:r>
          </a:p>
          <a:p>
            <a:pPr>
              <a:lnSpc>
                <a:spcPct val="115000"/>
              </a:lnSpc>
              <a:spcAft>
                <a:spcPts val="600"/>
              </a:spcAft>
              <a:tabLst>
                <a:tab pos="1130300" algn="l"/>
                <a:tab pos="5562600" algn="r"/>
              </a:tabLst>
            </a:pPr>
            <a: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1130300" algn="l"/>
                <a:tab pos="5562600" algn="r"/>
              </a:tabLst>
            </a:pPr>
            <a: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O fato de convocar os meios de comunicação ou prever a assistência de personalidades </a:t>
            </a:r>
            <a:b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de caráter sociopolítico pode suscitar uma dúvida legítima sobre a intenção dos que solicitam o Sacramento. É preciso evitar qualquer situação que possa gerar confusão no Povo de Deus.</a:t>
            </a:r>
            <a:endParaRPr lang="pt-BR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1130300" algn="l"/>
                <a:tab pos="5562600" algn="r"/>
              </a:tabLst>
            </a:pPr>
            <a: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Uma questão de ordem prática a estar atento é quanto à celebração do Sacramento. </a:t>
            </a:r>
            <a:b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No ritual está prevista a presença dos pais, por isso são mencionados com frequência nas orações e exortações do rito. Portanto, deverão ser feitas as adaptações necessárias.</a:t>
            </a:r>
            <a:endParaRPr lang="pt-BR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dirty="0"/>
          </a:p>
          <a:p>
            <a:endParaRPr lang="pt-BR" sz="4000" dirty="0"/>
          </a:p>
        </p:txBody>
      </p:sp>
      <p:sp>
        <p:nvSpPr>
          <p:cNvPr id="5" name="Retângulo 4"/>
          <p:cNvSpPr/>
          <p:nvPr/>
        </p:nvSpPr>
        <p:spPr>
          <a:xfrm>
            <a:off x="275307" y="36254"/>
            <a:ext cx="51236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/>
              <a:t>Casos Especiais de Batismo de crianças</a:t>
            </a:r>
          </a:p>
        </p:txBody>
      </p:sp>
    </p:spTree>
    <p:extLst>
      <p:ext uri="{BB962C8B-B14F-4D97-AF65-F5344CB8AC3E}">
        <p14:creationId xmlns:p14="http://schemas.microsoft.com/office/powerpoint/2010/main" val="8741794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31</a:t>
            </a:fld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530947" y="152239"/>
            <a:ext cx="10899058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Da prova e anotação do Batismo</a:t>
            </a:r>
          </a:p>
          <a:p>
            <a:endParaRPr lang="pt-BR" sz="2000" b="1" dirty="0"/>
          </a:p>
          <a:p>
            <a:r>
              <a:rPr lang="pt-BR" sz="2000" dirty="0"/>
              <a:t>“O pároco do lugar em que se celebra o Batismo deve inscre­ver cuidadosamente e sem demora alguma no livro dos Batismos:</a:t>
            </a:r>
          </a:p>
          <a:p>
            <a:r>
              <a:rPr lang="pt-BR" sz="2000" dirty="0"/>
              <a:t>nomes dos batizados</a:t>
            </a:r>
            <a:br>
              <a:rPr lang="pt-BR" sz="2000" dirty="0"/>
            </a:br>
            <a:r>
              <a:rPr lang="pt-BR" sz="2000" dirty="0"/>
              <a:t>nome do ministro, </a:t>
            </a:r>
            <a:br>
              <a:rPr lang="pt-BR" sz="2000" dirty="0"/>
            </a:br>
            <a:r>
              <a:rPr lang="pt-BR" sz="2000" dirty="0"/>
              <a:t>nome dos pais, </a:t>
            </a:r>
            <a:br>
              <a:rPr lang="pt-BR" sz="2000" dirty="0"/>
            </a:br>
            <a:r>
              <a:rPr lang="pt-BR" sz="2000" dirty="0"/>
              <a:t>nome dos padrinhos</a:t>
            </a:r>
            <a:br>
              <a:rPr lang="pt-BR" sz="2000" dirty="0"/>
            </a:br>
            <a:r>
              <a:rPr lang="pt-BR" sz="2000" dirty="0"/>
              <a:t>nome das testemunhas, </a:t>
            </a:r>
          </a:p>
          <a:p>
            <a:r>
              <a:rPr lang="pt-BR" sz="2000" dirty="0"/>
              <a:t>Nome do lugar </a:t>
            </a:r>
          </a:p>
          <a:p>
            <a:r>
              <a:rPr lang="pt-BR" sz="2000" dirty="0"/>
              <a:t>dia do Batismo, </a:t>
            </a:r>
            <a:br>
              <a:rPr lang="pt-BR" sz="2000" dirty="0"/>
            </a:br>
            <a:r>
              <a:rPr lang="pt-BR" sz="2000" dirty="0"/>
              <a:t>dia e o lugar do nascimento”.</a:t>
            </a:r>
          </a:p>
          <a:p>
            <a:endParaRPr lang="pt-BR" sz="2000" dirty="0"/>
          </a:p>
          <a:p>
            <a:r>
              <a:rPr lang="pt-BR" sz="2000" dirty="0"/>
              <a:t>“No mesmo livro devem ser anotados, à margem de cada registro, a Crisma, o Matrimônio, a nulidade matrimonial, a profissão religiosa e a Ordenação, conforme o caso.</a:t>
            </a:r>
            <a:endParaRPr lang="pt-BR" sz="2800" dirty="0"/>
          </a:p>
          <a:p>
            <a:endParaRPr lang="pt-BR" dirty="0"/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9009115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32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98333" y="120412"/>
            <a:ext cx="12093667" cy="5990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1130300" algn="l"/>
                <a:tab pos="5562600" algn="r"/>
              </a:tabLst>
            </a:pPr>
            <a:r>
              <a:rPr lang="pt-BR" sz="2400" b="1" dirty="0"/>
              <a:t>Da prova e anotação do Batismo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1130300" algn="l"/>
                <a:tab pos="5562600" algn="r"/>
              </a:tabLst>
            </a:pPr>
            <a:endParaRPr lang="pt-BR" sz="2000" spc="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1130300" algn="l"/>
                <a:tab pos="5562600" algn="r"/>
              </a:tabLst>
            </a:pPr>
            <a:r>
              <a:rPr lang="pt-BR" sz="2000" spc="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paróquia deve ter </a:t>
            </a:r>
            <a:r>
              <a:rPr lang="pt-BR" sz="2000" u="sng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livro próprio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onde sejam registrados Batismos realizados “validamente</a:t>
            </a:r>
            <a:r>
              <a:rPr lang="pt-BR" sz="2000" spc="-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pt-BR" sz="2000" spc="-8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outras</a:t>
            </a:r>
            <a:r>
              <a:rPr lang="pt-BR" sz="2000" spc="-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Igrejas</a:t>
            </a:r>
            <a:r>
              <a:rPr lang="pt-BR" sz="2000" spc="-7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pt-BR" sz="2000" spc="-14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admitidos</a:t>
            </a:r>
            <a:r>
              <a:rPr lang="pt-BR" sz="2000" spc="-8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pt-BR" sz="2000" spc="-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plena</a:t>
            </a:r>
            <a:r>
              <a:rPr lang="pt-BR" sz="2000" spc="-6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comunhão</a:t>
            </a:r>
            <a:r>
              <a:rPr lang="pt-BR" sz="2000" spc="-6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pt-BR" sz="2000" spc="-10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Igreja católica,</a:t>
            </a:r>
            <a:r>
              <a:rPr lang="pt-BR" sz="2000" spc="-1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conforme</a:t>
            </a:r>
            <a:r>
              <a:rPr lang="pt-BR" sz="2000" spc="-9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pt-BR" sz="2000" spc="-14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ritual</a:t>
            </a:r>
            <a:r>
              <a:rPr lang="pt-BR" sz="2000" spc="-8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prescrito</a:t>
            </a:r>
            <a:r>
              <a:rPr lang="pt-BR" sz="2000" spc="-7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pt-BR" sz="2000" spc="-11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spc="15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RICA” (Rito de Iniciação Cristã de Adultos).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1130300" algn="l"/>
                <a:tab pos="5562600" algn="r"/>
              </a:tabLst>
            </a:pPr>
            <a:endParaRPr lang="pt-BR" sz="2000" spc="15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dirty="0">
                <a:latin typeface="+mj-lt"/>
              </a:rPr>
              <a:t>Para </a:t>
            </a:r>
            <a:r>
              <a:rPr lang="pt-BR" sz="2000" u="sng" dirty="0">
                <a:latin typeface="+mj-lt"/>
              </a:rPr>
              <a:t>provar que alguém foi batizado</a:t>
            </a:r>
            <a:r>
              <a:rPr lang="pt-BR" sz="2000" dirty="0">
                <a:latin typeface="+mj-lt"/>
              </a:rPr>
              <a:t>, basta a declaração de uma testemunha idônea “ou o juramento do próprio batizado, se ele tiver recebido o Batismo em idade adulta”, a não ser que tais declarações possam trazer prejuízo a alguém.</a:t>
            </a:r>
          </a:p>
          <a:p>
            <a:endParaRPr lang="pt-BR" sz="2000" dirty="0">
              <a:latin typeface="+mj-lt"/>
            </a:endParaRPr>
          </a:p>
          <a:p>
            <a:r>
              <a:rPr lang="pt-BR" sz="2000" dirty="0">
                <a:latin typeface="+mj-lt"/>
              </a:rPr>
              <a:t>Quando se tratar de </a:t>
            </a:r>
            <a:r>
              <a:rPr lang="pt-BR" sz="2000" u="sng" dirty="0">
                <a:latin typeface="+mj-lt"/>
              </a:rPr>
              <a:t>filho ou filha de uma mulher não casada</a:t>
            </a:r>
            <a:r>
              <a:rPr lang="pt-BR" sz="2000" dirty="0">
                <a:latin typeface="+mj-lt"/>
              </a:rPr>
              <a:t>, registre-se o nome da mãe “se constar publicamente da sua maternidade ou se ela mesma, por escrito ou perante duas testemunhas, espontaneamente o pedir”; registre-se “também o nome do pai, se a sua paternidade estiver comprovada por algum documento pú­blico, ou declaração do próprio perante o pároco e duas testemunhas”; nas demais situações, registre-se “o nome do batizado, sem fazer menção do nome do pai ou dos pais”.</a:t>
            </a:r>
          </a:p>
          <a:p>
            <a:endParaRPr lang="pt-BR" sz="2000" dirty="0">
              <a:latin typeface="+mj-lt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1130300" algn="l"/>
                <a:tab pos="5562600" algn="r"/>
              </a:tabLst>
            </a:pP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477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33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172063" y="342991"/>
            <a:ext cx="11818375" cy="4396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400" b="1" dirty="0"/>
              <a:t>Da prova e anotação do Batismo</a:t>
            </a:r>
          </a:p>
          <a:p>
            <a:pPr algn="just">
              <a:spcAft>
                <a:spcPts val="600"/>
              </a:spcAft>
            </a:pPr>
            <a:endParaRPr lang="pt-BR" sz="2000" dirty="0">
              <a:latin typeface="+mj-lt"/>
              <a:ea typeface="Calibri" panose="020F050202020403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000" u="sng" dirty="0">
                <a:latin typeface="+mj-lt"/>
                <a:ea typeface="Calibri" panose="020F0502020204030204" pitchFamily="34" charset="0"/>
              </a:rPr>
              <a:t>Quando não for possível saber com certeza quem é a mãe</a:t>
            </a:r>
            <a:r>
              <a:rPr lang="pt-BR" sz="2000" dirty="0">
                <a:latin typeface="+mj-lt"/>
                <a:ea typeface="Calibri" panose="020F0502020204030204" pitchFamily="34" charset="0"/>
              </a:rPr>
              <a:t>, registra-se só o nome do pai. Se não se sabe ao certo quem é o pai e nem quem é a mãe, registra-se o Batismo sem constar o nome dos pais.</a:t>
            </a:r>
          </a:p>
          <a:p>
            <a:pPr algn="just">
              <a:spcAft>
                <a:spcPts val="600"/>
              </a:spcAft>
            </a:pPr>
            <a:endParaRPr lang="pt-BR" sz="2000" dirty="0">
              <a:latin typeface="+mj-lt"/>
              <a:ea typeface="Calibri" panose="020F050202020403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000" dirty="0">
                <a:latin typeface="+mj-lt"/>
                <a:ea typeface="Calibri" panose="020F0502020204030204" pitchFamily="34" charset="0"/>
              </a:rPr>
              <a:t>Quando se tratar de </a:t>
            </a:r>
            <a:r>
              <a:rPr lang="pt-BR" sz="2000" u="sng" dirty="0">
                <a:latin typeface="+mj-lt"/>
                <a:ea typeface="Calibri" panose="020F0502020204030204" pitchFamily="34" charset="0"/>
              </a:rPr>
              <a:t>filiação adotiva</a:t>
            </a:r>
            <a:r>
              <a:rPr lang="pt-BR" sz="2000" dirty="0">
                <a:latin typeface="+mj-lt"/>
                <a:ea typeface="Calibri" panose="020F0502020204030204" pitchFamily="34" charset="0"/>
              </a:rPr>
              <a:t>, registrem-se “os nomes dos adotantes, e também, pelo menos se assim se fizer também no registo civil da região, os nomes dos pais naturais”, ou seja, dos pais biológicos.</a:t>
            </a:r>
          </a:p>
          <a:p>
            <a:pPr algn="just">
              <a:spcAft>
                <a:spcPts val="600"/>
              </a:spcAft>
            </a:pPr>
            <a:endParaRPr lang="pt-BR" sz="2000" dirty="0">
              <a:latin typeface="+mj-lt"/>
              <a:ea typeface="Calibri" panose="020F050202020403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000" dirty="0">
                <a:latin typeface="+mj-lt"/>
                <a:ea typeface="Calibri" panose="020F0502020204030204" pitchFamily="34" charset="0"/>
              </a:rPr>
              <a:t>“Se o Batismo não tiver sido administrado </a:t>
            </a:r>
            <a:r>
              <a:rPr lang="pt-BR" sz="2000" u="sng" dirty="0">
                <a:latin typeface="+mj-lt"/>
                <a:ea typeface="Calibri" panose="020F0502020204030204" pitchFamily="34" charset="0"/>
              </a:rPr>
              <a:t>nem pelo pároco nem na sua presença</a:t>
            </a:r>
            <a:r>
              <a:rPr lang="pt-BR" sz="2000" dirty="0">
                <a:latin typeface="+mj-lt"/>
                <a:ea typeface="Calibri" panose="020F0502020204030204" pitchFamily="34" charset="0"/>
              </a:rPr>
              <a:t>, o ministro do Batismo, qualquer que ele seja, deve comunicar a celebração do Batismo ao pároco da paróquia em que o Batismo foi administra­do, para que ele faça o assento em conformidade com o </a:t>
            </a:r>
            <a:r>
              <a:rPr lang="pt-BR" sz="2000" dirty="0" err="1">
                <a:latin typeface="+mj-lt"/>
                <a:ea typeface="Calibri" panose="020F0502020204030204" pitchFamily="34" charset="0"/>
              </a:rPr>
              <a:t>cân</a:t>
            </a:r>
            <a:r>
              <a:rPr lang="pt-BR" sz="2000" dirty="0">
                <a:latin typeface="+mj-lt"/>
                <a:ea typeface="Calibri" panose="020F0502020204030204" pitchFamily="34" charset="0"/>
              </a:rPr>
              <a:t>. 877, § 1”.</a:t>
            </a:r>
          </a:p>
          <a:p>
            <a:pPr indent="450215" algn="just">
              <a:lnSpc>
                <a:spcPct val="115000"/>
              </a:lnSpc>
              <a:spcAft>
                <a:spcPts val="600"/>
              </a:spcAft>
            </a:pP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976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34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142567" y="176051"/>
            <a:ext cx="1177412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pt-BR" sz="2400" b="1" dirty="0"/>
              <a:t>Da prova e anotação do Batismo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endParaRPr lang="pt-BR" sz="20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Quando se trata de </a:t>
            </a:r>
            <a:r>
              <a:rPr lang="pt-BR" sz="2000" u="sng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crianças adotadas por pessoas do mesmo sexo em união estável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devemos distinguir duas situações:</a:t>
            </a:r>
            <a:b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1ª) Se um deles for pai ou mãe natural e o outro for adotante,</a:t>
            </a:r>
            <a:r>
              <a:rPr lang="pt-BR" sz="20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aplica-se o </a:t>
            </a:r>
            <a:r>
              <a:rPr lang="pt-BR" sz="200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877 § 2. Aparecerá como pai, o pai biológico, e como mãe, a mãe biológica e o outro constará como adotante.</a:t>
            </a:r>
            <a:b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2ª)</a:t>
            </a:r>
            <a:r>
              <a:rPr lang="pt-BR" sz="20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 os dois homens ou duas mulheres são adotantes aplica-se o </a:t>
            </a:r>
            <a:r>
              <a:rPr lang="pt-BR" sz="200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877 § 3, que determina:</a:t>
            </a: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600"/>
              </a:spcAft>
            </a:pP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a) Inscrevam-se os nomes dos adotantes;</a:t>
            </a: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600"/>
              </a:spcAft>
            </a:pP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b) Inscrevam-se, também, os nomes dos pais naturais, </a:t>
            </a:r>
            <a:r>
              <a:rPr lang="pt-BR" sz="2000" u="sng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 assim se faz no</a:t>
            </a:r>
            <a:br>
              <a:rPr lang="pt-BR" sz="2000" u="sng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pt-BR" sz="2000" u="sng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registro civil da região.</a:t>
            </a:r>
            <a:endParaRPr lang="pt-BR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3859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35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245806" y="574806"/>
            <a:ext cx="11552904" cy="2948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pt-BR" sz="2400" b="1" dirty="0"/>
              <a:t> Da prova e anotação do Batismo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pt-BR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Note-se que a legislação canônica não chama os adotantes de “pais”, “pai” ou “mãe”, mas, simplesmente, de “adotantes”; 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pt-BR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No registro do Batismo da criança deverá aparecer a expressão “adotantes” inserindo-se, na sequência, o nome dos dois homens, ou das duas mulheres, independentemente do que possa constar no registro civil.</a:t>
            </a:r>
            <a:endParaRPr lang="pt-BR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085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36</a:t>
            </a:fld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91732" y="132736"/>
            <a:ext cx="9242851" cy="73866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Pastoral do Batismo: Crianças de 0 a 9 anos de idade</a:t>
            </a:r>
          </a:p>
          <a:p>
            <a:endParaRPr lang="pt-BR" dirty="0"/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Processo de Inscrição	a) divulgação</a:t>
            </a:r>
            <a:br>
              <a:rPr lang="pt-BR" dirty="0"/>
            </a:br>
            <a:r>
              <a:rPr lang="pt-BR" dirty="0"/>
              <a:t>				b) Inscrição</a:t>
            </a:r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Entrevista</a:t>
            </a:r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Encontros de preparação para pais e padrinhos</a:t>
            </a:r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Celebração do Batismo</a:t>
            </a:r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Acolhida na Missa</a:t>
            </a:r>
          </a:p>
          <a:p>
            <a:endParaRPr lang="pt-BR" sz="2400" dirty="0"/>
          </a:p>
          <a:p>
            <a:r>
              <a:rPr lang="pt-BR" sz="2400" b="1" dirty="0"/>
              <a:t>Pastoral do Batismo: Crianças de 9 a 13 anos de idade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dirty="0"/>
              <a:t>Período de inscrição para a catequese. Solicitar  o Batistério de todos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dirty="0"/>
              <a:t>Encontros de catequese são os mesmos para batizados e não batizados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dirty="0"/>
              <a:t>Seguir o que propõe o Itinerário da Iniciação à vida Cristã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dirty="0"/>
              <a:t>Batismo, Eucaristia e Crisma : na Vigília Pascal, preferencialmente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dirty="0"/>
              <a:t>2º Domingo da Páscoa, na missa dominical, apresentação dos recém-batizados à Comunidade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dirty="0"/>
              <a:t>Tempo Pascoal: vivência da </a:t>
            </a:r>
            <a:r>
              <a:rPr lang="pt-BR" dirty="0" err="1"/>
              <a:t>Mistagogia</a:t>
            </a:r>
            <a:endParaRPr lang="pt-BR" dirty="0"/>
          </a:p>
          <a:p>
            <a:endParaRPr lang="pt-BR" b="1" dirty="0"/>
          </a:p>
          <a:p>
            <a:r>
              <a:rPr lang="pt-BR" sz="2400" b="1" dirty="0"/>
              <a:t>Pastoral do Batismo: adolescentes de 14 a 18 anos de idade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dirty="0"/>
              <a:t>Período de inscrição para o sacramento da Crisma. Solicitar o Batistério de todos</a:t>
            </a:r>
          </a:p>
          <a:p>
            <a:r>
              <a:rPr lang="pt-BR" dirty="0"/>
              <a:t>Estes jovens, sendo batizados ou não, tenham feito ou não a 1ª comunhão, recebem juntos a </a:t>
            </a:r>
            <a:br>
              <a:rPr lang="pt-BR" dirty="0"/>
            </a:br>
            <a:r>
              <a:rPr lang="pt-BR" dirty="0"/>
              <a:t>catequese de Iniciação a Vida Cristã com vistas a estes sacramentos, cuja celebração é durante</a:t>
            </a:r>
            <a:br>
              <a:rPr lang="pt-BR" dirty="0"/>
            </a:br>
            <a:r>
              <a:rPr lang="pt-BR" dirty="0"/>
              <a:t>a Vigília Pascoal, usando o que é prescrito no RICA.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t-BR" dirty="0"/>
          </a:p>
          <a:p>
            <a:endParaRPr lang="pt-BR" dirty="0"/>
          </a:p>
          <a:p>
            <a:pPr marL="342900" indent="-342900">
              <a:buFont typeface="+mj-lt"/>
              <a:buAutoNum type="arabicPeriod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9393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4</a:t>
            </a:fld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387927" y="1176143"/>
            <a:ext cx="11310425" cy="414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600"/>
              </a:spcAft>
              <a:tabLst>
                <a:tab pos="1130300" algn="l"/>
                <a:tab pos="5562600" algn="r"/>
              </a:tabLst>
            </a:pPr>
            <a:endParaRPr lang="pt-BR" sz="20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87927" y="69216"/>
            <a:ext cx="11526982" cy="714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200000"/>
              </a:lnSpc>
              <a:spcAft>
                <a:spcPts val="600"/>
              </a:spcAft>
              <a:tabLst>
                <a:tab pos="1368425" algn="l"/>
                <a:tab pos="5611495" algn="r"/>
              </a:tabLst>
            </a:pPr>
            <a:r>
              <a:rPr lang="pt-BR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2. Motivações com frequência apresentadas para pedir o Batismo</a:t>
            </a:r>
            <a:endParaRPr lang="pt-BR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87927" y="1084668"/>
            <a:ext cx="12054903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/>
              <a:t>MALFORMAÇÕES NOS MOTIVOS PELA BUSCA DO BATISMO:</a:t>
            </a:r>
            <a:br>
              <a:rPr lang="pt-BR" b="1" dirty="0"/>
            </a:br>
            <a:r>
              <a:rPr lang="pt-BR" b="1" dirty="0"/>
              <a:t>                 </a:t>
            </a:r>
            <a:r>
              <a:rPr lang="pt-BR" dirty="0"/>
              <a:t>rito mágico / falta de consciência do sentido dialogal entre o ser humano e Deus</a:t>
            </a:r>
            <a:br>
              <a:rPr lang="pt-BR" dirty="0"/>
            </a:br>
            <a:r>
              <a:rPr lang="pt-BR" dirty="0"/>
              <a:t> 	       deficiente formação e iniciação à vida cristã além das formas de individualismo religioso</a:t>
            </a:r>
            <a:br>
              <a:rPr lang="pt-BR" dirty="0"/>
            </a:br>
            <a:endParaRPr lang="pt-BR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/>
              <a:t>ZELO PASTORAL  - PÁROCO: </a:t>
            </a:r>
            <a:r>
              <a:rPr lang="pt-BR" dirty="0"/>
              <a:t>inspira ATITUDES de aproximação e acolhida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Certificar-se das </a:t>
            </a:r>
            <a:r>
              <a:rPr lang="pt-BR" b="1" dirty="0"/>
              <a:t>motivações</a:t>
            </a:r>
            <a:r>
              <a:rPr lang="pt-BR" dirty="0"/>
              <a:t> apresentadas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Cuidar particularmente da </a:t>
            </a:r>
            <a:r>
              <a:rPr lang="pt-BR" b="1" dirty="0"/>
              <a:t>preparação</a:t>
            </a:r>
            <a:r>
              <a:rPr lang="pt-BR" dirty="0"/>
              <a:t> para o Batismo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Verificar as </a:t>
            </a:r>
            <a:r>
              <a:rPr lang="pt-BR" b="1" dirty="0"/>
              <a:t>garantias</a:t>
            </a:r>
            <a:r>
              <a:rPr lang="pt-BR" dirty="0"/>
              <a:t> para a futura educação na fé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/>
              <a:t>Fortalecer</a:t>
            </a:r>
            <a:r>
              <a:rPr lang="pt-BR" dirty="0"/>
              <a:t> a catequese personalizada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Encontro com os responsáveis pelas crianças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834575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5</a:t>
            </a:fld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387927" y="69216"/>
            <a:ext cx="11526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200000"/>
              </a:lnSpc>
              <a:spcAft>
                <a:spcPts val="600"/>
              </a:spcAft>
              <a:tabLst>
                <a:tab pos="1368425" algn="l"/>
                <a:tab pos="5611495" algn="r"/>
              </a:tabLst>
            </a:pPr>
            <a:r>
              <a:rPr lang="pt-BR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O BATISMO, PORTA DA VIDA E DO REINO</a:t>
            </a:r>
            <a:endParaRPr lang="pt-BR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93816" y="1195868"/>
            <a:ext cx="11466601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/>
              <a:t> PRIMEIRO SACRAMENTO DA NOVA LEI </a:t>
            </a:r>
            <a:br>
              <a:rPr lang="pt-BR" dirty="0"/>
            </a:br>
            <a:br>
              <a:rPr lang="pt-BR" dirty="0"/>
            </a:br>
            <a:r>
              <a:rPr lang="pt-BR" i="1" dirty="0"/>
              <a:t>“IDE E ENSINAI A TODOS OS POVOS; BATIZAI-OS EM NOME DO PAI, DO FILHO E DO ESPÍRITO SANTO”</a:t>
            </a:r>
            <a:br>
              <a:rPr lang="pt-BR" i="1" dirty="0"/>
            </a:br>
            <a:r>
              <a:rPr lang="pt-BR" i="1" dirty="0"/>
              <a:t>   									                	</a:t>
            </a:r>
            <a:r>
              <a:rPr lang="pt-BR" dirty="0"/>
              <a:t>(</a:t>
            </a:r>
            <a:r>
              <a:rPr lang="pt-BR" dirty="0" err="1"/>
              <a:t>Mt</a:t>
            </a:r>
            <a:r>
              <a:rPr lang="pt-BR" dirty="0"/>
              <a:t> 28,19)</a:t>
            </a:r>
            <a:br>
              <a:rPr lang="pt-BR" dirty="0"/>
            </a:br>
            <a:endParaRPr lang="pt-B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/>
              <a:t>      DESPERTAR A  FÉ                        PARA DAR                     INICIANDO / CONFIRMANDO </a:t>
            </a:r>
          </a:p>
          <a:p>
            <a:r>
              <a:rPr lang="pt-BR" dirty="0"/>
              <a:t>     </a:t>
            </a:r>
            <a:r>
              <a:rPr lang="pt-BR" u="sng" dirty="0"/>
              <a:t>VERDADEIRA E ATIVA   </a:t>
            </a:r>
            <a:r>
              <a:rPr lang="pt-BR" dirty="0"/>
              <a:t>	</a:t>
            </a:r>
            <a:r>
              <a:rPr lang="pt-BR" u="sng" dirty="0"/>
              <a:t>ADESÃO A CRISTO</a:t>
            </a:r>
            <a:r>
              <a:rPr lang="pt-BR" dirty="0"/>
              <a:t>	  </a:t>
            </a:r>
            <a:r>
              <a:rPr lang="pt-BR" u="sng" dirty="0"/>
              <a:t> O PACTO NOVA ALIANÇA</a:t>
            </a:r>
            <a:br>
              <a:rPr lang="pt-BR" dirty="0"/>
            </a:br>
            <a:r>
              <a:rPr lang="pt-BR" dirty="0"/>
              <a:t>         CATECUMENOS</a:t>
            </a:r>
            <a:br>
              <a:rPr lang="pt-BR" dirty="0"/>
            </a:br>
            <a:r>
              <a:rPr lang="pt-BR" dirty="0"/>
              <a:t>                PAIS</a:t>
            </a:r>
            <a:br>
              <a:rPr lang="pt-BR" dirty="0"/>
            </a:br>
            <a:r>
              <a:rPr lang="pt-BR" dirty="0"/>
              <a:t>           PADRINHOS(AS)</a:t>
            </a:r>
            <a:br>
              <a:rPr lang="pt-BR" dirty="0"/>
            </a:br>
            <a:r>
              <a:rPr lang="pt-BR" dirty="0"/>
              <a:t>              BATIZANDOS 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02" y="4500214"/>
            <a:ext cx="2366366" cy="1748186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4222312" y="4088355"/>
            <a:ext cx="550823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/>
              <a:t>PARA ESTA FINALIDADE, DEVE SER ORIENTADA A </a:t>
            </a:r>
            <a:br>
              <a:rPr lang="pt-BR" b="1" dirty="0"/>
            </a:br>
            <a:r>
              <a:rPr lang="pt-BR" b="1" dirty="0"/>
              <a:t>INSTRUÇÃO PASTORAL DOS CATECÚMENOS, </a:t>
            </a:r>
            <a:br>
              <a:rPr lang="pt-BR" b="1" dirty="0"/>
            </a:br>
            <a:r>
              <a:rPr lang="pt-BR" b="1" dirty="0"/>
              <a:t>A PREPARAÇAO DOS PAIS, </a:t>
            </a:r>
            <a:br>
              <a:rPr lang="pt-BR" b="1" dirty="0"/>
            </a:br>
            <a:r>
              <a:rPr lang="pt-BR" b="1" dirty="0"/>
              <a:t>A CELEBRAÇÃO DA PALAVRA DE DEUS E</a:t>
            </a:r>
            <a:br>
              <a:rPr lang="pt-BR" b="1" dirty="0"/>
            </a:br>
            <a:r>
              <a:rPr lang="pt-BR" b="1" dirty="0"/>
              <a:t>A PROFISSÃO DE FÉ BATISMAL.</a:t>
            </a:r>
          </a:p>
        </p:txBody>
      </p:sp>
    </p:spTree>
    <p:extLst>
      <p:ext uri="{BB962C8B-B14F-4D97-AF65-F5344CB8AC3E}">
        <p14:creationId xmlns:p14="http://schemas.microsoft.com/office/powerpoint/2010/main" val="142751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6</a:t>
            </a:fld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230211" y="945389"/>
            <a:ext cx="11113940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/>
              <a:t>SIGNIFICADO DE “BATIZAR”, “BATISMO” : </a:t>
            </a:r>
            <a:r>
              <a:rPr lang="pt-BR" dirty="0"/>
              <a:t>IMERGIR SUBMERGIR</a:t>
            </a:r>
            <a:br>
              <a:rPr lang="pt-BR" dirty="0"/>
            </a:br>
            <a:endParaRPr lang="pt-B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/>
              <a:t>NOVO TESTAMENTO : </a:t>
            </a:r>
            <a:r>
              <a:rPr lang="pt-BR" dirty="0"/>
              <a:t>	MOLHAR (</a:t>
            </a:r>
            <a:r>
              <a:rPr lang="pt-BR" dirty="0" err="1"/>
              <a:t>Lc</a:t>
            </a:r>
            <a:r>
              <a:rPr lang="pt-BR" dirty="0"/>
              <a:t> 16,24; </a:t>
            </a:r>
            <a:r>
              <a:rPr lang="pt-BR" dirty="0" err="1"/>
              <a:t>Jo</a:t>
            </a:r>
            <a:r>
              <a:rPr lang="pt-BR" dirty="0"/>
              <a:t> 13,26) / EMBEBER (</a:t>
            </a:r>
            <a:r>
              <a:rPr lang="pt-BR" dirty="0" err="1"/>
              <a:t>Ap</a:t>
            </a:r>
            <a:r>
              <a:rPr lang="pt-BR" dirty="0"/>
              <a:t> 19,13)          </a:t>
            </a:r>
            <a:br>
              <a:rPr lang="pt-BR" dirty="0"/>
            </a:br>
            <a:br>
              <a:rPr lang="pt-BR" dirty="0"/>
            </a:br>
            <a:endParaRPr lang="pt-B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/>
              <a:t>SACRAMENTOS DA INICIAÇÃO: BATISMO, EUCARISTIA E CRISMA.</a:t>
            </a:r>
            <a:br>
              <a:rPr lang="pt-BR" b="1" dirty="0"/>
            </a:br>
            <a:br>
              <a:rPr lang="pt-BR" b="1" dirty="0"/>
            </a:br>
            <a:r>
              <a:rPr lang="pt-BR" dirty="0"/>
              <a:t>Os seres humanos:</a:t>
            </a:r>
            <a:br>
              <a:rPr lang="pt-BR" dirty="0"/>
            </a:br>
            <a:br>
              <a:rPr lang="pt-BR" dirty="0"/>
            </a:br>
            <a:r>
              <a:rPr lang="pt-BR" dirty="0"/>
              <a:t>- mortos em Cristo, com ele sepultados e ressuscitados, recebem o Espírito de filhos adotivos e</a:t>
            </a:r>
            <a:br>
              <a:rPr lang="pt-BR" dirty="0"/>
            </a:br>
            <a:r>
              <a:rPr lang="pt-BR" dirty="0"/>
              <a:t>  celebram com todo o povo de Deus o memorial da morte e da ressureição do Senhor;</a:t>
            </a:r>
            <a:br>
              <a:rPr lang="pt-BR" dirty="0"/>
            </a:br>
            <a:r>
              <a:rPr lang="pt-BR" dirty="0"/>
              <a:t>- Incorporados a Cristo, membros do povo de Deus, os pecados são perdoados (tanto</a:t>
            </a:r>
            <a:br>
              <a:rPr lang="pt-BR" dirty="0"/>
            </a:br>
            <a:r>
              <a:rPr lang="pt-BR" dirty="0"/>
              <a:t>  original como pessoal), condição de filhos e filhas de Deus, participantes da natureza divina</a:t>
            </a:r>
            <a:br>
              <a:rPr lang="pt-BR" dirty="0"/>
            </a:br>
            <a:r>
              <a:rPr lang="pt-BR" dirty="0"/>
              <a:t>  velho homem morre e nasce o homem novo que vive segundo o Espírito.</a:t>
            </a:r>
            <a:br>
              <a:rPr lang="pt-BR" dirty="0"/>
            </a:br>
            <a:endParaRPr lang="pt-B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/>
              <a:t>Não é apenas um rito externo, mas nele acontece e é elevada a efeito a nossa salvação, e o </a:t>
            </a:r>
            <a:br>
              <a:rPr lang="pt-BR" dirty="0"/>
            </a:br>
            <a:r>
              <a:rPr lang="pt-BR" dirty="0"/>
              <a:t>povo de Deus é constituído.</a:t>
            </a:r>
            <a:br>
              <a:rPr lang="pt-BR" dirty="0"/>
            </a:br>
            <a:r>
              <a:rPr lang="pt-BR" dirty="0"/>
              <a:t>(1 </a:t>
            </a:r>
            <a:r>
              <a:rPr lang="pt-BR" dirty="0" err="1"/>
              <a:t>Pd</a:t>
            </a:r>
            <a:r>
              <a:rPr lang="pt-BR" dirty="0"/>
              <a:t> 2,9)</a:t>
            </a:r>
            <a:br>
              <a:rPr lang="pt-BR" dirty="0"/>
            </a:br>
            <a:br>
              <a:rPr lang="pt-BR" dirty="0"/>
            </a:br>
            <a:endParaRPr lang="pt-BR" dirty="0"/>
          </a:p>
          <a:p>
            <a:r>
              <a:rPr lang="pt-BR" dirty="0"/>
              <a:t> 		</a:t>
            </a:r>
          </a:p>
        </p:txBody>
      </p:sp>
      <p:sp>
        <p:nvSpPr>
          <p:cNvPr id="7" name="Retângulo 6"/>
          <p:cNvSpPr/>
          <p:nvPr/>
        </p:nvSpPr>
        <p:spPr>
          <a:xfrm>
            <a:off x="8095" y="12944"/>
            <a:ext cx="11526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200000"/>
              </a:lnSpc>
              <a:spcAft>
                <a:spcPts val="600"/>
              </a:spcAft>
              <a:tabLst>
                <a:tab pos="1368425" algn="l"/>
                <a:tab pos="5611495" algn="r"/>
              </a:tabLst>
            </a:pPr>
            <a:r>
              <a:rPr lang="pt-BR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O BATISMO, PORTA DA VIDA E DO REINO</a:t>
            </a:r>
            <a:endParaRPr lang="pt-BR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113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7</a:t>
            </a:fld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8095" y="-141804"/>
            <a:ext cx="11526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200000"/>
              </a:lnSpc>
              <a:spcAft>
                <a:spcPts val="600"/>
              </a:spcAft>
              <a:tabLst>
                <a:tab pos="1368425" algn="l"/>
                <a:tab pos="5611495" algn="r"/>
              </a:tabLst>
            </a:pPr>
            <a:r>
              <a:rPr lang="pt-BR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O BATISMO, PORTA DA VIDA E DO REINO</a:t>
            </a:r>
            <a:endParaRPr lang="pt-BR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07963" y="1350498"/>
            <a:ext cx="184731" cy="95102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592694" y="823275"/>
            <a:ext cx="9211176" cy="54938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b="1" dirty="0"/>
              <a:t>3 CARACTERISTICAS ESSENCIAIS DO BATISMO</a:t>
            </a:r>
            <a:br>
              <a:rPr lang="pt-BR" dirty="0"/>
            </a:br>
            <a:r>
              <a:rPr lang="pt-BR" b="1" dirty="0"/>
              <a:t>A) Nova realidade na pessoa que é batizada </a:t>
            </a:r>
            <a:br>
              <a:rPr lang="pt-BR" b="1" dirty="0"/>
            </a:br>
            <a:r>
              <a:rPr lang="pt-BR" dirty="0"/>
              <a:t>do “pecado à graça” (</a:t>
            </a:r>
            <a:r>
              <a:rPr lang="pt-BR" dirty="0" err="1"/>
              <a:t>Rm</a:t>
            </a:r>
            <a:r>
              <a:rPr lang="pt-BR" dirty="0"/>
              <a:t> 6,1-4) / “nova criatura” (2Cor 5,17)</a:t>
            </a:r>
            <a:br>
              <a:rPr lang="pt-BR" dirty="0"/>
            </a:br>
            <a:endParaRPr lang="pt-BR" dirty="0"/>
          </a:p>
          <a:p>
            <a:pPr>
              <a:lnSpc>
                <a:spcPct val="150000"/>
              </a:lnSpc>
            </a:pPr>
            <a:r>
              <a:rPr lang="pt-BR" dirty="0"/>
              <a:t>    B) </a:t>
            </a:r>
            <a:r>
              <a:rPr lang="pt-BR" b="1" dirty="0"/>
              <a:t>Dimensão Pessoal e Dialogal do Batismo</a:t>
            </a:r>
            <a:br>
              <a:rPr lang="pt-BR" b="1" dirty="0"/>
            </a:br>
            <a:r>
              <a:rPr lang="pt-BR" b="1" dirty="0"/>
              <a:t>  </a:t>
            </a:r>
            <a:r>
              <a:rPr lang="pt-BR" dirty="0"/>
              <a:t>   - concretiza a proposta de Deus e a resposta da pessoa humana</a:t>
            </a:r>
            <a:br>
              <a:rPr lang="pt-BR" dirty="0"/>
            </a:br>
            <a:r>
              <a:rPr lang="pt-BR" dirty="0"/>
              <a:t>    - requer a opção fundamental do catecúmeno por Cristo e por sua Igreja</a:t>
            </a:r>
          </a:p>
          <a:p>
            <a:pPr>
              <a:lnSpc>
                <a:spcPct val="150000"/>
              </a:lnSpc>
            </a:pPr>
            <a:endParaRPr lang="pt-BR" dirty="0"/>
          </a:p>
          <a:p>
            <a:pPr>
              <a:lnSpc>
                <a:spcPct val="150000"/>
              </a:lnSpc>
            </a:pPr>
            <a:r>
              <a:rPr lang="pt-BR" dirty="0"/>
              <a:t>    C) Dimensão Comunitária do Batismo</a:t>
            </a:r>
          </a:p>
          <a:p>
            <a:pPr>
              <a:lnSpc>
                <a:spcPct val="150000"/>
              </a:lnSpc>
            </a:pPr>
            <a:r>
              <a:rPr lang="pt-BR" dirty="0"/>
              <a:t>      - inserção no Corpo de Cristo que é a Igreja que acontece em Comunidade</a:t>
            </a:r>
            <a:br>
              <a:rPr lang="pt-BR" dirty="0"/>
            </a:br>
            <a:r>
              <a:rPr lang="pt-BR" dirty="0"/>
              <a:t> </a:t>
            </a:r>
          </a:p>
          <a:p>
            <a:br>
              <a:rPr lang="pt-BR" dirty="0"/>
            </a:br>
            <a:r>
              <a:rPr lang="pt-BR" dirty="0"/>
              <a:t>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85566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8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26469" y="-38314"/>
            <a:ext cx="926937" cy="1286622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445963" y="64725"/>
            <a:ext cx="3209020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600"/>
              </a:spcAft>
              <a:tabLst>
                <a:tab pos="1130300" algn="l"/>
                <a:tab pos="5562600" algn="r"/>
              </a:tabLst>
            </a:pPr>
            <a:r>
              <a:rPr lang="pt-BR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Batismo de Crianças</a:t>
            </a:r>
            <a:endParaRPr lang="pt-BR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46808" y="764786"/>
            <a:ext cx="11679105" cy="5815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1130300" algn="l"/>
                <a:tab pos="5562600" algn="r"/>
              </a:tabLst>
            </a:pPr>
            <a: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Crianças são todos aqueles que ainda não atingiram a idade de razão e, por isso, </a:t>
            </a:r>
            <a:b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não são capazes de professar a própria fé. A elas se equiparam, inclusive no que diz respeito ao Batismo, pessoas que, por motivos vários, não têm o uso da razão.</a:t>
            </a:r>
            <a:endParaRPr lang="pt-BR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600"/>
              </a:spcAft>
              <a:tabLst>
                <a:tab pos="1130300" algn="l"/>
                <a:tab pos="5562600" algn="r"/>
              </a:tabLst>
            </a:pPr>
            <a:b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“...a Igreja sempre entendeu que não devia privar do Batismo as crianças, uma vez que são batizadas na fé da mesma Igreja, que é proclamada pelos pais, padrinhos e todos os presentes. Neles está representada a Igreja local e toda a assembleia dos santos e dos fiéis: a mãe Igreja, que gera todos e cada um”.</a:t>
            </a:r>
          </a:p>
          <a:p>
            <a:pPr indent="450215" algn="just">
              <a:lnSpc>
                <a:spcPct val="115000"/>
              </a:lnSpc>
              <a:spcAft>
                <a:spcPts val="600"/>
              </a:spcAft>
              <a:tabLst>
                <a:tab pos="1130300" algn="l"/>
                <a:tab pos="5562600" algn="r"/>
              </a:tabLst>
            </a:pPr>
            <a:endParaRPr lang="pt-BR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  <a:tabLst>
                <a:tab pos="1130300" algn="l"/>
                <a:tab pos="5562600" algn="r"/>
              </a:tabLst>
            </a:pP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“É necessário que as crianças sejam depois instruídas na fé em que foram batizadas: fundamento disso será o próprio Sacramento, antes recebido. </a:t>
            </a:r>
            <a:b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A instrução cristã, que por direito lhes é devida, nada mais visa senão a levá-las paulatinamente a aprender da Igreja o plano de Deus em Cristo, para que elas finalmente tomem consciência da fé em que foram batizadas e a abracem pessoalmente”.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1130300" algn="l"/>
                <a:tab pos="5562600" algn="r"/>
              </a:tabLst>
            </a:pPr>
            <a:endParaRPr lang="pt-BR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251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1C4ED-08C3-4FB3-8D7C-4C2EB1231D34}" type="slidenum">
              <a:rPr lang="pt-BR" smtClean="0"/>
              <a:t>9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65063" y="27720"/>
            <a:ext cx="926937" cy="1286622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398115" y="42468"/>
            <a:ext cx="11107330" cy="6394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15000"/>
              </a:lnSpc>
              <a:spcAft>
                <a:spcPts val="600"/>
              </a:spcAft>
              <a:tabLst>
                <a:tab pos="1386840" algn="l"/>
                <a:tab pos="5621020" algn="r"/>
              </a:tabLst>
            </a:pPr>
            <a:r>
              <a:rPr lang="pt-BR" sz="28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A atitude dos pastores e agentes de pastoral </a:t>
            </a:r>
            <a:br>
              <a:rPr lang="pt-BR" sz="2800" b="1" dirty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dirty="0"/>
          </a:p>
          <a:p>
            <a:pPr marL="342900" lvl="0" indent="-342900">
              <a:buFont typeface="+mj-lt"/>
              <a:buAutoNum type="alphaLcParenR"/>
            </a:pPr>
            <a:r>
              <a:rPr lang="pt-BR" dirty="0"/>
              <a:t>Batizar desvinculando o Sacramento do processo de iniciação à vida cristã, justificado por  </a:t>
            </a:r>
            <a:br>
              <a:rPr lang="pt-BR" dirty="0"/>
            </a:br>
            <a:r>
              <a:rPr lang="pt-BR" dirty="0"/>
              <a:t>natureza teológica ou natureza pastoral: </a:t>
            </a:r>
            <a:br>
              <a:rPr lang="pt-BR" dirty="0"/>
            </a:br>
            <a:r>
              <a:rPr lang="pt-BR" dirty="0"/>
              <a:t>O perdão do pecado original; / A necessidade do Batismo para a salvação;</a:t>
            </a:r>
            <a:br>
              <a:rPr lang="pt-BR" dirty="0"/>
            </a:br>
            <a:r>
              <a:rPr lang="pt-BR" dirty="0"/>
              <a:t>A infusão da graça de Deus por ocasião do sacramento;</a:t>
            </a:r>
            <a:br>
              <a:rPr lang="pt-BR" dirty="0"/>
            </a:br>
            <a:r>
              <a:rPr lang="pt-BR" dirty="0"/>
              <a:t>A criança não tem culpa da vida irregular de seus pais;</a:t>
            </a:r>
            <a:br>
              <a:rPr lang="pt-BR" dirty="0"/>
            </a:br>
            <a:r>
              <a:rPr lang="pt-BR" dirty="0"/>
              <a:t>É melhor não provocar a revolta dos pais, caso o Batismo seja negado.</a:t>
            </a:r>
            <a:br>
              <a:rPr lang="pt-BR" dirty="0"/>
            </a:br>
            <a:endParaRPr lang="pt-BR" dirty="0"/>
          </a:p>
          <a:p>
            <a:pPr marL="342900" lvl="0" indent="-342900">
              <a:buFont typeface="+mj-lt"/>
              <a:buAutoNum type="alphaLcParenR"/>
            </a:pPr>
            <a:endParaRPr lang="pt-BR" dirty="0"/>
          </a:p>
          <a:p>
            <a:pPr marL="342900" lvl="0" indent="-342900">
              <a:buFont typeface="+mj-lt"/>
              <a:buAutoNum type="alphaLcParenR"/>
            </a:pPr>
            <a:r>
              <a:rPr lang="pt-BR" dirty="0"/>
              <a:t>Negação pelas condições desfavoráveis no ambiente em que a criança vive</a:t>
            </a:r>
            <a:br>
              <a:rPr lang="pt-BR" dirty="0"/>
            </a:br>
            <a:br>
              <a:rPr lang="pt-BR" dirty="0"/>
            </a:br>
            <a:endParaRPr lang="pt-BR" dirty="0"/>
          </a:p>
          <a:p>
            <a:pPr marL="342900" lvl="0" indent="-342900">
              <a:buFont typeface="+mj-lt"/>
              <a:buAutoNum type="alphaLcParenR"/>
            </a:pPr>
            <a:r>
              <a:rPr lang="pt-BR" dirty="0"/>
              <a:t>Exigência de séria preparação para pais e padrinhos e para o próprio adulto</a:t>
            </a:r>
            <a:br>
              <a:rPr lang="pt-BR" dirty="0"/>
            </a:br>
            <a:br>
              <a:rPr lang="pt-BR" dirty="0"/>
            </a:br>
            <a:endParaRPr lang="pt-BR" dirty="0"/>
          </a:p>
          <a:p>
            <a:pPr marL="342900" lvl="0" indent="-342900">
              <a:buFont typeface="+mj-lt"/>
              <a:buAutoNum type="alphaLcParenR"/>
            </a:pPr>
            <a:r>
              <a:rPr lang="pt-BR" dirty="0"/>
              <a:t>Validade da preparação dos pais: insuficiente e formalista / falta disciplina comum de</a:t>
            </a:r>
            <a:br>
              <a:rPr lang="pt-BR" dirty="0"/>
            </a:br>
            <a:r>
              <a:rPr lang="pt-BR" dirty="0"/>
              <a:t>exigências para o Batismo</a:t>
            </a:r>
          </a:p>
          <a:p>
            <a:pPr lvl="0"/>
            <a:endParaRPr lang="pt-BR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pt-BR" dirty="0"/>
          </a:p>
          <a:p>
            <a:pPr indent="450215" algn="just">
              <a:lnSpc>
                <a:spcPct val="115000"/>
              </a:lnSpc>
              <a:spcAft>
                <a:spcPts val="600"/>
              </a:spcAft>
              <a:tabLst>
                <a:tab pos="1386840" algn="l"/>
                <a:tab pos="5621020" algn="r"/>
              </a:tabLst>
            </a:pPr>
            <a:endParaRPr lang="pt-BR" sz="2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1096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2050</TotalTime>
  <Words>4956</Words>
  <Application>Microsoft Office PowerPoint</Application>
  <PresentationFormat>Widescreen</PresentationFormat>
  <Paragraphs>386</Paragraphs>
  <Slides>36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42" baseType="lpstr">
      <vt:lpstr>Arial</vt:lpstr>
      <vt:lpstr>Calibri</vt:lpstr>
      <vt:lpstr>Calibri Light</vt:lpstr>
      <vt:lpstr>Kristen ITC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Sônia Antunes Minder</dc:creator>
  <cp:lastModifiedBy>SONIA</cp:lastModifiedBy>
  <cp:revision>125</cp:revision>
  <cp:lastPrinted>2017-06-12T12:40:11Z</cp:lastPrinted>
  <dcterms:created xsi:type="dcterms:W3CDTF">2017-05-01T20:21:56Z</dcterms:created>
  <dcterms:modified xsi:type="dcterms:W3CDTF">2023-03-14T21:05:40Z</dcterms:modified>
</cp:coreProperties>
</file>